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58" r:id="rId5"/>
    <p:sldId id="282" r:id="rId6"/>
    <p:sldId id="284" r:id="rId7"/>
    <p:sldId id="259" r:id="rId8"/>
    <p:sldId id="260" r:id="rId9"/>
    <p:sldId id="261" r:id="rId10"/>
    <p:sldId id="262" r:id="rId11"/>
    <p:sldId id="263" r:id="rId12"/>
    <p:sldId id="264" r:id="rId13"/>
    <p:sldId id="286" r:id="rId14"/>
    <p:sldId id="265" r:id="rId15"/>
    <p:sldId id="266" r:id="rId16"/>
    <p:sldId id="267" r:id="rId17"/>
    <p:sldId id="288" r:id="rId18"/>
    <p:sldId id="289" r:id="rId19"/>
    <p:sldId id="290" r:id="rId20"/>
    <p:sldId id="292" r:id="rId21"/>
    <p:sldId id="293" r:id="rId22"/>
    <p:sldId id="294" r:id="rId23"/>
    <p:sldId id="295" r:id="rId24"/>
    <p:sldId id="296" r:id="rId25"/>
    <p:sldId id="298" r:id="rId26"/>
    <p:sldId id="297" r:id="rId27"/>
    <p:sldId id="268" r:id="rId28"/>
    <p:sldId id="299" r:id="rId29"/>
    <p:sldId id="300" r:id="rId30"/>
    <p:sldId id="301" r:id="rId31"/>
    <p:sldId id="269" r:id="rId32"/>
    <p:sldId id="279" r:id="rId33"/>
    <p:sldId id="270" r:id="rId34"/>
    <p:sldId id="287" r:id="rId35"/>
    <p:sldId id="283" r:id="rId36"/>
    <p:sldId id="272" r:id="rId37"/>
    <p:sldId id="273" r:id="rId38"/>
    <p:sldId id="274" r:id="rId39"/>
    <p:sldId id="275" r:id="rId40"/>
    <p:sldId id="276" r:id="rId41"/>
    <p:sldId id="277" r:id="rId42"/>
    <p:sldId id="285" r:id="rId43"/>
    <p:sldId id="278" r:id="rId44"/>
    <p:sldId id="280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58" d="100"/>
          <a:sy n="58" d="100"/>
        </p:scale>
        <p:origin x="-1326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bindsing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www.arbindsingh.com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Imparting education to the world…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British Administration </a:t>
            </a:r>
          </a:p>
          <a:p>
            <a:r>
              <a:rPr lang="en-US" dirty="0" smtClean="0"/>
              <a:t>A</a:t>
            </a:r>
          </a:p>
          <a:p>
            <a:r>
              <a:rPr lang="en-US" dirty="0" smtClean="0"/>
              <a:t>Representation 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Act of 1858</a:t>
            </a:r>
          </a:p>
          <a:p>
            <a:r>
              <a:rPr lang="en-US" dirty="0" smtClean="0"/>
              <a:t>1859: Portfolio system by Canning</a:t>
            </a:r>
          </a:p>
          <a:p>
            <a:pPr lvl="1"/>
            <a:r>
              <a:rPr lang="en-US" dirty="0" smtClean="0"/>
              <a:t>Work of the </a:t>
            </a:r>
            <a:r>
              <a:rPr lang="en-US" dirty="0" err="1" smtClean="0"/>
              <a:t>govt</a:t>
            </a:r>
            <a:r>
              <a:rPr lang="en-US" dirty="0" smtClean="0"/>
              <a:t>, divided into several branches, was entrusted to different members of the Gov </a:t>
            </a:r>
            <a:r>
              <a:rPr lang="en-US" dirty="0" err="1" smtClean="0"/>
              <a:t>Gen’s</a:t>
            </a:r>
            <a:r>
              <a:rPr lang="en-US" dirty="0" smtClean="0"/>
              <a:t> council</a:t>
            </a:r>
          </a:p>
          <a:p>
            <a:r>
              <a:rPr lang="en-US" dirty="0" smtClean="0"/>
              <a:t>Act of 1861</a:t>
            </a:r>
          </a:p>
          <a:p>
            <a:pPr lvl="1"/>
            <a:r>
              <a:rPr lang="en-US" dirty="0" smtClean="0"/>
              <a:t>Initiated the process of </a:t>
            </a:r>
            <a:r>
              <a:rPr lang="en-US" dirty="0" err="1" smtClean="0"/>
              <a:t>decentralisation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Member in-charge of his dept could issue final orders with regard to matters which concerned his department </a:t>
            </a:r>
          </a:p>
          <a:p>
            <a:pPr lvl="1"/>
            <a:r>
              <a:rPr lang="en-US" dirty="0" smtClean="0"/>
              <a:t>Restored some of the powers of the legislative councils of Madras and Bombay</a:t>
            </a:r>
          </a:p>
          <a:p>
            <a:pPr lvl="1"/>
            <a:r>
              <a:rPr lang="en-US" dirty="0" smtClean="0"/>
              <a:t>Provided for setting up of new councils in other provinces as well</a:t>
            </a:r>
          </a:p>
          <a:p>
            <a:pPr lvl="1"/>
            <a:r>
              <a:rPr lang="en-US" dirty="0" smtClean="0"/>
              <a:t>Provision for inclusion of some Indians in the council of the </a:t>
            </a:r>
            <a:r>
              <a:rPr lang="en-US" dirty="0" err="1" smtClean="0"/>
              <a:t>gov</a:t>
            </a:r>
            <a:r>
              <a:rPr lang="en-US" dirty="0" smtClean="0"/>
              <a:t> gen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Aitchison</a:t>
            </a:r>
            <a:r>
              <a:rPr lang="en-US" dirty="0" smtClean="0"/>
              <a:t> Commission (1886-87)</a:t>
            </a:r>
          </a:p>
          <a:p>
            <a:pPr lvl="1"/>
            <a:r>
              <a:rPr lang="en-US" dirty="0" smtClean="0"/>
              <a:t>Supported the formation of a lower, local civil service to be called the provincial civil service</a:t>
            </a:r>
          </a:p>
          <a:p>
            <a:pPr lvl="1"/>
            <a:r>
              <a:rPr lang="en-US" dirty="0" smtClean="0"/>
              <a:t>Covenanted CS was abolished and three services were carved out</a:t>
            </a:r>
          </a:p>
          <a:p>
            <a:pPr lvl="2"/>
            <a:r>
              <a:rPr lang="en-US" dirty="0" smtClean="0"/>
              <a:t>Imperial Civil Service</a:t>
            </a:r>
          </a:p>
          <a:p>
            <a:pPr lvl="2"/>
            <a:r>
              <a:rPr lang="en-US" dirty="0" smtClean="0"/>
              <a:t>Provincial CS</a:t>
            </a:r>
          </a:p>
          <a:p>
            <a:pPr lvl="2"/>
            <a:r>
              <a:rPr lang="en-US" dirty="0" smtClean="0"/>
              <a:t>Subordinate CS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Councils Act 1892</a:t>
            </a:r>
          </a:p>
          <a:p>
            <a:pPr lvl="1"/>
            <a:r>
              <a:rPr lang="en-US" dirty="0" smtClean="0"/>
              <a:t>Enlarged the functions of the legislative councils</a:t>
            </a:r>
          </a:p>
          <a:p>
            <a:pPr lvl="1"/>
            <a:r>
              <a:rPr lang="en-US" dirty="0" smtClean="0"/>
              <a:t>Elected representatives in LC</a:t>
            </a:r>
          </a:p>
          <a:p>
            <a:r>
              <a:rPr lang="en-US" dirty="0" smtClean="0"/>
              <a:t>Councils Act 1909</a:t>
            </a:r>
          </a:p>
          <a:p>
            <a:pPr lvl="1"/>
            <a:r>
              <a:rPr lang="en-US" dirty="0" smtClean="0"/>
              <a:t>Provided for a distribution of powers between the centre and the provinces</a:t>
            </a:r>
          </a:p>
          <a:p>
            <a:pPr lvl="1"/>
            <a:r>
              <a:rPr lang="en-US" dirty="0" smtClean="0"/>
              <a:t>The division however, did not make India federal. Centre was still very powerful</a:t>
            </a:r>
          </a:p>
          <a:p>
            <a:pPr lvl="1"/>
            <a:r>
              <a:rPr lang="en-US" dirty="0" smtClean="0"/>
              <a:t>Further increased the size of legislative councils</a:t>
            </a:r>
          </a:p>
          <a:p>
            <a:pPr lvl="1"/>
            <a:r>
              <a:rPr lang="en-US" dirty="0" smtClean="0"/>
              <a:t>Communal Award</a:t>
            </a:r>
          </a:p>
          <a:p>
            <a:r>
              <a:rPr lang="en-US" dirty="0" err="1" smtClean="0"/>
              <a:t>Decentralisation</a:t>
            </a:r>
            <a:r>
              <a:rPr lang="en-US" dirty="0" smtClean="0"/>
              <a:t> Commission (1909) made recommendations for the revival and growth of </a:t>
            </a:r>
            <a:r>
              <a:rPr lang="en-US" dirty="0" err="1" smtClean="0"/>
              <a:t>panchayats</a:t>
            </a: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Govt</a:t>
            </a:r>
            <a:r>
              <a:rPr lang="en-US" dirty="0" smtClean="0"/>
              <a:t> of India Act 1919</a:t>
            </a:r>
          </a:p>
          <a:p>
            <a:pPr lvl="1"/>
            <a:r>
              <a:rPr lang="en-US" dirty="0" smtClean="0"/>
              <a:t>Dealt with the structure of provincial governments</a:t>
            </a:r>
          </a:p>
          <a:p>
            <a:pPr lvl="1"/>
            <a:r>
              <a:rPr lang="en-US" dirty="0" err="1" smtClean="0"/>
              <a:t>Dyarchy</a:t>
            </a:r>
            <a:r>
              <a:rPr lang="en-US" dirty="0" smtClean="0"/>
              <a:t>: provincial subjects were divided into ‘reserved’ and ‘transferred’</a:t>
            </a:r>
          </a:p>
          <a:p>
            <a:pPr lvl="1"/>
            <a:r>
              <a:rPr lang="en-US" dirty="0" smtClean="0"/>
              <a:t>LSG became a provincial and transferred subject under a responsible Indian minister 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Why </a:t>
            </a:r>
            <a:r>
              <a:rPr lang="en-US" dirty="0" err="1" smtClean="0"/>
              <a:t>dyarchy</a:t>
            </a:r>
            <a:r>
              <a:rPr lang="en-US" dirty="0" smtClean="0"/>
              <a:t> failed?</a:t>
            </a:r>
          </a:p>
          <a:p>
            <a:pPr lvl="1"/>
            <a:r>
              <a:rPr lang="en-US" dirty="0" smtClean="0"/>
              <a:t>Dividing the </a:t>
            </a:r>
            <a:r>
              <a:rPr lang="en-US" dirty="0" err="1" smtClean="0"/>
              <a:t>govt</a:t>
            </a:r>
            <a:r>
              <a:rPr lang="en-US" dirty="0" smtClean="0"/>
              <a:t> into branches proved to be unscientific and unnatural</a:t>
            </a:r>
          </a:p>
          <a:p>
            <a:pPr lvl="1"/>
            <a:r>
              <a:rPr lang="en-US" dirty="0" smtClean="0"/>
              <a:t>Destroyed the unity of purpose of </a:t>
            </a:r>
            <a:r>
              <a:rPr lang="en-US" dirty="0" err="1" smtClean="0"/>
              <a:t>govt</a:t>
            </a:r>
            <a:r>
              <a:rPr lang="en-US" dirty="0" smtClean="0"/>
              <a:t> activities</a:t>
            </a:r>
          </a:p>
          <a:p>
            <a:pPr lvl="1"/>
            <a:r>
              <a:rPr lang="en-US" dirty="0" smtClean="0"/>
              <a:t>Governor had the last word. No system of collective responsibility.</a:t>
            </a:r>
          </a:p>
          <a:p>
            <a:pPr lvl="1"/>
            <a:r>
              <a:rPr lang="en-US" dirty="0" smtClean="0"/>
              <a:t>Finance was a reserved subject</a:t>
            </a:r>
          </a:p>
          <a:p>
            <a:r>
              <a:rPr lang="en-US" dirty="0" smtClean="0"/>
              <a:t>1923: Royal Commission on superior civil services in India</a:t>
            </a:r>
          </a:p>
          <a:p>
            <a:pPr lvl="1"/>
            <a:r>
              <a:rPr lang="en-US" dirty="0" smtClean="0"/>
              <a:t>Chair: Lord Lee of </a:t>
            </a:r>
            <a:r>
              <a:rPr lang="en-US" dirty="0" err="1" smtClean="0"/>
              <a:t>Farham</a:t>
            </a:r>
            <a:endParaRPr lang="en-US" dirty="0" smtClean="0"/>
          </a:p>
          <a:p>
            <a:pPr lvl="1"/>
            <a:r>
              <a:rPr lang="en-US" dirty="0" smtClean="0"/>
              <a:t>Recommended the establishment of a Public Service Commission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Act of 1935</a:t>
            </a:r>
          </a:p>
          <a:p>
            <a:pPr lvl="1"/>
            <a:r>
              <a:rPr lang="en-US" dirty="0" smtClean="0"/>
              <a:t>Abolished </a:t>
            </a:r>
            <a:r>
              <a:rPr lang="en-US" dirty="0" err="1" smtClean="0"/>
              <a:t>dyarchy</a:t>
            </a:r>
            <a:r>
              <a:rPr lang="en-US" dirty="0" smtClean="0"/>
              <a:t> in the provinces but introduced it in the centre</a:t>
            </a:r>
          </a:p>
          <a:p>
            <a:pPr lvl="1"/>
            <a:r>
              <a:rPr lang="en-US" dirty="0" smtClean="0"/>
              <a:t>Provincial autonomy</a:t>
            </a:r>
          </a:p>
          <a:p>
            <a:pPr lvl="1"/>
            <a:r>
              <a:rPr lang="en-US" dirty="0" smtClean="0"/>
              <a:t>Three lists: Union, state and concurrent</a:t>
            </a:r>
          </a:p>
          <a:p>
            <a:pPr lvl="1"/>
            <a:r>
              <a:rPr lang="en-US" dirty="0" smtClean="0"/>
              <a:t>Relaxed some autocratic control of the Crown in certain spheres and replaced it with a popular government</a:t>
            </a:r>
          </a:p>
          <a:p>
            <a:pPr lvl="1"/>
            <a:r>
              <a:rPr lang="en-US" dirty="0" smtClean="0"/>
              <a:t>Created an All-India Federation</a:t>
            </a:r>
          </a:p>
          <a:p>
            <a:r>
              <a:rPr lang="en-US" dirty="0" smtClean="0"/>
              <a:t>Drawbacks</a:t>
            </a:r>
          </a:p>
          <a:p>
            <a:pPr lvl="1"/>
            <a:r>
              <a:rPr lang="en-US" dirty="0" smtClean="0"/>
              <a:t>It was not mandatory for the princely states  to join the federation</a:t>
            </a:r>
          </a:p>
          <a:p>
            <a:pPr lvl="1"/>
            <a:r>
              <a:rPr lang="en-US" dirty="0" smtClean="0"/>
              <a:t>Federal features of the constitution were thus not implemented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Features of the British rule can be discussed under the following heads</a:t>
            </a:r>
          </a:p>
          <a:p>
            <a:pPr lvl="1"/>
            <a:r>
              <a:rPr lang="en-US" dirty="0" smtClean="0"/>
              <a:t>Creation of the ICS</a:t>
            </a:r>
          </a:p>
          <a:p>
            <a:pPr lvl="1"/>
            <a:r>
              <a:rPr lang="en-US" dirty="0" smtClean="0"/>
              <a:t>Secretariat system</a:t>
            </a:r>
          </a:p>
          <a:p>
            <a:pPr lvl="1"/>
            <a:r>
              <a:rPr lang="en-US" dirty="0" smtClean="0"/>
              <a:t>Pay, promotions and transfers</a:t>
            </a:r>
          </a:p>
          <a:p>
            <a:pPr lvl="1"/>
            <a:r>
              <a:rPr lang="en-US" dirty="0" smtClean="0"/>
              <a:t>Provincial civil service</a:t>
            </a:r>
          </a:p>
          <a:p>
            <a:pPr lvl="1"/>
            <a:r>
              <a:rPr lang="en-US" dirty="0" smtClean="0"/>
              <a:t>Financial administration</a:t>
            </a:r>
          </a:p>
          <a:p>
            <a:pPr lvl="1"/>
            <a:r>
              <a:rPr lang="en-US" dirty="0" smtClean="0"/>
              <a:t>Financial accountability</a:t>
            </a:r>
          </a:p>
          <a:p>
            <a:pPr lvl="1"/>
            <a:r>
              <a:rPr lang="en-US" dirty="0" smtClean="0"/>
              <a:t>Law and order</a:t>
            </a:r>
          </a:p>
          <a:p>
            <a:pPr lvl="1"/>
            <a:r>
              <a:rPr lang="en-US" dirty="0" smtClean="0"/>
              <a:t>Administration of justice</a:t>
            </a:r>
          </a:p>
          <a:p>
            <a:pPr lvl="1"/>
            <a:r>
              <a:rPr lang="en-US" dirty="0" smtClean="0"/>
              <a:t>Local self government </a:t>
            </a:r>
          </a:p>
          <a:p>
            <a:pPr lvl="1"/>
            <a:r>
              <a:rPr lang="en-US" dirty="0" smtClean="0"/>
              <a:t>Bureaucratic leadership</a:t>
            </a:r>
          </a:p>
          <a:p>
            <a:pPr lvl="1"/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Bureaucracy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81000" y="2209801"/>
            <a:ext cx="8113713" cy="2197100"/>
          </a:xfrm>
        </p:spPr>
        <p:txBody>
          <a:bodyPr>
            <a:noAutofit/>
          </a:bodyPr>
          <a:lstStyle/>
          <a:p>
            <a:r>
              <a:rPr lang="en-US" sz="6000" dirty="0">
                <a:hlinkClick r:id="rId2"/>
              </a:rPr>
              <a:t>www.arbindsingh.com</a:t>
            </a: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/>
              <a:t>Public Administration </a:t>
            </a:r>
            <a:endParaRPr lang="en-IN" sz="6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Bureaucratic Development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Three phases under Company rule</a:t>
            </a:r>
          </a:p>
          <a:p>
            <a:pPr lvl="1"/>
            <a:r>
              <a:rPr lang="en-US" dirty="0" smtClean="0"/>
              <a:t>Phase 1: </a:t>
            </a:r>
            <a:r>
              <a:rPr lang="en-US" dirty="0" err="1" smtClean="0"/>
              <a:t>Upto</a:t>
            </a:r>
            <a:r>
              <a:rPr lang="en-US" dirty="0" smtClean="0"/>
              <a:t> 1765 when it emerged as a territorial power</a:t>
            </a:r>
          </a:p>
          <a:p>
            <a:pPr lvl="1"/>
            <a:r>
              <a:rPr lang="en-US" dirty="0" smtClean="0"/>
              <a:t>Phase 2: 1765-1798 – period of parliamentary intervention without definite political policy</a:t>
            </a:r>
          </a:p>
          <a:p>
            <a:pPr lvl="1"/>
            <a:r>
              <a:rPr lang="en-US" dirty="0" smtClean="0"/>
              <a:t>Phase 3 – 1798 onwards – developments by Wellesley</a:t>
            </a:r>
          </a:p>
          <a:p>
            <a:r>
              <a:rPr lang="en-US" dirty="0" smtClean="0"/>
              <a:t>Phase 1</a:t>
            </a:r>
          </a:p>
          <a:p>
            <a:pPr lvl="1"/>
            <a:r>
              <a:rPr lang="en-US" dirty="0" smtClean="0"/>
              <a:t>Royal charter of 1661 </a:t>
            </a:r>
            <a:r>
              <a:rPr lang="en-US" dirty="0" err="1" smtClean="0"/>
              <a:t>authorised</a:t>
            </a:r>
            <a:r>
              <a:rPr lang="en-US" dirty="0" smtClean="0"/>
              <a:t> the company to appoint governor to the provinces</a:t>
            </a:r>
          </a:p>
          <a:p>
            <a:pPr lvl="1"/>
            <a:r>
              <a:rPr lang="en-US" dirty="0" smtClean="0"/>
              <a:t>Writers were appointed</a:t>
            </a:r>
          </a:p>
          <a:p>
            <a:pPr lvl="1"/>
            <a:r>
              <a:rPr lang="en-US" dirty="0" err="1" smtClean="0"/>
              <a:t>Organisation</a:t>
            </a:r>
            <a:r>
              <a:rPr lang="en-US" dirty="0" smtClean="0"/>
              <a:t> of CS contained modern ingredients such as a </a:t>
            </a:r>
            <a:r>
              <a:rPr lang="en-US" dirty="0" err="1" smtClean="0"/>
              <a:t>centralised</a:t>
            </a:r>
            <a:r>
              <a:rPr lang="en-US" dirty="0" smtClean="0"/>
              <a:t> agency of recruitment, graded </a:t>
            </a:r>
            <a:r>
              <a:rPr lang="en-US" dirty="0" err="1" smtClean="0"/>
              <a:t>heirarchy</a:t>
            </a:r>
            <a:r>
              <a:rPr lang="en-US" dirty="0" smtClean="0"/>
              <a:t>, contractual service and a body of rules governing the transaction of its corporate business</a:t>
            </a:r>
          </a:p>
          <a:p>
            <a:pPr lvl="1"/>
            <a:r>
              <a:rPr lang="en-US" dirty="0" smtClean="0"/>
              <a:t>Patronage was rampant</a:t>
            </a:r>
            <a:endParaRPr lang="en-I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Phase 2</a:t>
            </a:r>
          </a:p>
          <a:p>
            <a:pPr lvl="1"/>
            <a:r>
              <a:rPr lang="en-US" dirty="0" smtClean="0"/>
              <a:t>To check nepotism and abuse of nomination, the Charter Act of 1793 laid down that all vacancies </a:t>
            </a:r>
            <a:r>
              <a:rPr lang="en-US" dirty="0" err="1" smtClean="0"/>
              <a:t>occuring</a:t>
            </a:r>
            <a:r>
              <a:rPr lang="en-US" dirty="0" smtClean="0"/>
              <a:t> in Civil offices below the Council should be filled by the members of the </a:t>
            </a:r>
            <a:r>
              <a:rPr lang="en-US" dirty="0" err="1" smtClean="0"/>
              <a:t>Convenant</a:t>
            </a:r>
            <a:r>
              <a:rPr lang="en-US" dirty="0" smtClean="0"/>
              <a:t> CS belonging to that province</a:t>
            </a:r>
          </a:p>
          <a:p>
            <a:pPr lvl="1"/>
            <a:r>
              <a:rPr lang="en-US" dirty="0" smtClean="0"/>
              <a:t>Made CS a compact body of officers who were paid according to the number of years of service</a:t>
            </a:r>
          </a:p>
          <a:p>
            <a:r>
              <a:rPr lang="en-US" dirty="0" smtClean="0"/>
              <a:t>Phase 3</a:t>
            </a:r>
          </a:p>
          <a:p>
            <a:pPr lvl="1"/>
            <a:r>
              <a:rPr lang="en-US" dirty="0" smtClean="0"/>
              <a:t>Wellesley</a:t>
            </a:r>
          </a:p>
          <a:p>
            <a:pPr lvl="1"/>
            <a:r>
              <a:rPr lang="en-US" dirty="0" smtClean="0"/>
              <a:t>Fort William College for training of CS established</a:t>
            </a:r>
          </a:p>
          <a:p>
            <a:pPr lvl="1"/>
            <a:r>
              <a:rPr lang="en-US" dirty="0" smtClean="0"/>
              <a:t>Charter of 1813 </a:t>
            </a:r>
          </a:p>
          <a:p>
            <a:pPr lvl="1"/>
            <a:r>
              <a:rPr lang="en-US" dirty="0" smtClean="0"/>
              <a:t>During this phase there were two competing principles of administration	</a:t>
            </a:r>
          </a:p>
          <a:p>
            <a:pPr lvl="2"/>
            <a:r>
              <a:rPr lang="en-US" dirty="0" smtClean="0"/>
              <a:t>First </a:t>
            </a:r>
            <a:r>
              <a:rPr lang="en-US" dirty="0" err="1" smtClean="0"/>
              <a:t>recognised</a:t>
            </a:r>
            <a:r>
              <a:rPr lang="en-US" dirty="0" smtClean="0"/>
              <a:t> the rule of law as the ruling force</a:t>
            </a:r>
          </a:p>
          <a:p>
            <a:pPr lvl="2"/>
            <a:r>
              <a:rPr lang="en-US" dirty="0" smtClean="0"/>
              <a:t>Second advocated a form of rule by discretion of executive inter-position</a:t>
            </a:r>
          </a:p>
          <a:p>
            <a:pPr lvl="1"/>
            <a:r>
              <a:rPr lang="en-US" dirty="0" smtClean="0"/>
              <a:t>Selection on merit and promotion on seniority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Rule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1765: Company acquired the </a:t>
            </a:r>
            <a:r>
              <a:rPr lang="en-US" dirty="0" err="1" smtClean="0"/>
              <a:t>diwani</a:t>
            </a:r>
            <a:r>
              <a:rPr lang="en-US" dirty="0" smtClean="0"/>
              <a:t> of Bengal</a:t>
            </a:r>
          </a:p>
          <a:p>
            <a:r>
              <a:rPr lang="en-US" dirty="0" smtClean="0"/>
              <a:t>1765-1833: Company had dual role of trader and ruler</a:t>
            </a:r>
          </a:p>
          <a:p>
            <a:pPr lvl="1"/>
            <a:r>
              <a:rPr lang="en-US" dirty="0" smtClean="0"/>
              <a:t>1833: its commercial role was abolished</a:t>
            </a:r>
          </a:p>
          <a:p>
            <a:r>
              <a:rPr lang="en-US" dirty="0" smtClean="0"/>
              <a:t>Civil Services under the company divided into</a:t>
            </a:r>
          </a:p>
          <a:p>
            <a:pPr lvl="1"/>
            <a:r>
              <a:rPr lang="en-US" dirty="0" smtClean="0"/>
              <a:t>Covenanted Civil Service: consisted only of Englishmen</a:t>
            </a:r>
          </a:p>
          <a:p>
            <a:pPr lvl="1"/>
            <a:r>
              <a:rPr lang="en-US" dirty="0" err="1" smtClean="0"/>
              <a:t>Uncovenanted</a:t>
            </a:r>
            <a:r>
              <a:rPr lang="en-US" dirty="0" smtClean="0"/>
              <a:t> Civil Service: included Indians, </a:t>
            </a:r>
            <a:r>
              <a:rPr lang="en-US" dirty="0" err="1" smtClean="0"/>
              <a:t>Parsis</a:t>
            </a:r>
            <a:r>
              <a:rPr lang="en-US" dirty="0" smtClean="0"/>
              <a:t>, English and the Portuguese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1858-1919</a:t>
            </a:r>
          </a:p>
          <a:p>
            <a:pPr lvl="1"/>
            <a:r>
              <a:rPr lang="en-US" dirty="0" smtClean="0"/>
              <a:t>Efforts at </a:t>
            </a:r>
            <a:r>
              <a:rPr lang="en-US" dirty="0" err="1" smtClean="0"/>
              <a:t>rationalisation</a:t>
            </a:r>
            <a:r>
              <a:rPr lang="en-US" dirty="0" smtClean="0"/>
              <a:t> of the bureaucracy</a:t>
            </a:r>
          </a:p>
          <a:p>
            <a:pPr lvl="1"/>
            <a:r>
              <a:rPr lang="en-US" dirty="0" smtClean="0"/>
              <a:t>Was a period of bureaucratic despotism where every level of hierarchy tried to tighten the chains around the subordinates</a:t>
            </a:r>
          </a:p>
          <a:p>
            <a:pPr lvl="1"/>
            <a:r>
              <a:rPr lang="en-US" dirty="0" smtClean="0"/>
              <a:t>Act of 1858 provided for recruitment to CCS through open competitive exam held at London</a:t>
            </a:r>
          </a:p>
          <a:p>
            <a:pPr lvl="1"/>
            <a:r>
              <a:rPr lang="en-US" dirty="0" smtClean="0"/>
              <a:t>Indian Civil Service Act, 1861: reserved certain high posts in administration for the members of ICS</a:t>
            </a:r>
          </a:p>
          <a:p>
            <a:pPr lvl="1"/>
            <a:r>
              <a:rPr lang="en-US" dirty="0" smtClean="0"/>
              <a:t>1876: age limit for recruitment reduced to 19</a:t>
            </a:r>
          </a:p>
          <a:p>
            <a:pPr lvl="1"/>
            <a:r>
              <a:rPr lang="en-US" dirty="0" smtClean="0"/>
              <a:t>1892: min age raised to 21 and max to 23</a:t>
            </a:r>
          </a:p>
          <a:p>
            <a:r>
              <a:rPr lang="en-US" dirty="0" smtClean="0"/>
              <a:t>1919-1947</a:t>
            </a:r>
          </a:p>
          <a:p>
            <a:pPr lvl="1"/>
            <a:r>
              <a:rPr lang="en-US" dirty="0" smtClean="0"/>
              <a:t>Towards </a:t>
            </a:r>
            <a:r>
              <a:rPr lang="en-US" dirty="0" err="1" smtClean="0"/>
              <a:t>decentralisation</a:t>
            </a:r>
            <a:endParaRPr lang="en-US" dirty="0" smtClean="0"/>
          </a:p>
          <a:p>
            <a:pPr lvl="1"/>
            <a:r>
              <a:rPr lang="en-US" dirty="0" smtClean="0"/>
              <a:t>1907: </a:t>
            </a:r>
            <a:r>
              <a:rPr lang="en-US" dirty="0" err="1" smtClean="0"/>
              <a:t>decentralisation</a:t>
            </a:r>
            <a:r>
              <a:rPr lang="en-US" dirty="0" smtClean="0"/>
              <a:t> commission</a:t>
            </a:r>
          </a:p>
          <a:p>
            <a:pPr lvl="2"/>
            <a:r>
              <a:rPr lang="en-US" dirty="0" smtClean="0"/>
              <a:t>Collector to be </a:t>
            </a:r>
            <a:r>
              <a:rPr lang="en-US" dirty="0" err="1" smtClean="0"/>
              <a:t>recognised</a:t>
            </a:r>
            <a:r>
              <a:rPr lang="en-US" dirty="0" smtClean="0"/>
              <a:t> as the head of the district in all administrative matters</a:t>
            </a:r>
          </a:p>
          <a:p>
            <a:pPr lvl="2"/>
            <a:r>
              <a:rPr lang="en-US" dirty="0" smtClean="0"/>
              <a:t>Rural and municipal councils	</a:t>
            </a:r>
          </a:p>
          <a:p>
            <a:pPr lvl="1"/>
            <a:r>
              <a:rPr lang="en-US" dirty="0" smtClean="0"/>
              <a:t>1935: provincial autonomy</a:t>
            </a:r>
            <a:endParaRPr lang="en-IN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Indian Civil Services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81000" y="2362201"/>
            <a:ext cx="8113713" cy="2044700"/>
          </a:xfrm>
        </p:spPr>
        <p:txBody>
          <a:bodyPr>
            <a:noAutofit/>
          </a:bodyPr>
          <a:lstStyle/>
          <a:p>
            <a:r>
              <a:rPr lang="en-US" sz="5400" dirty="0">
                <a:hlinkClick r:id="rId2"/>
              </a:rPr>
              <a:t>www.arbindsingh.com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/>
              <a:t>Public Administration </a:t>
            </a:r>
            <a:endParaRPr lang="en-IN" sz="5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Even before 1765, the company had set up an elaborate system of administration</a:t>
            </a:r>
          </a:p>
          <a:p>
            <a:pPr lvl="1"/>
            <a:r>
              <a:rPr lang="en-US" dirty="0" err="1" smtClean="0"/>
              <a:t>Apparantice</a:t>
            </a:r>
            <a:r>
              <a:rPr lang="en-US" dirty="0" smtClean="0"/>
              <a:t> and Writers constituted the lowest level</a:t>
            </a:r>
          </a:p>
          <a:p>
            <a:r>
              <a:rPr lang="en-US" dirty="0" smtClean="0"/>
              <a:t>Two types</a:t>
            </a:r>
          </a:p>
          <a:p>
            <a:pPr lvl="1"/>
            <a:r>
              <a:rPr lang="en-US" dirty="0" smtClean="0"/>
              <a:t>Covenanted </a:t>
            </a:r>
          </a:p>
          <a:p>
            <a:pPr lvl="1"/>
            <a:r>
              <a:rPr lang="en-US" dirty="0" smtClean="0"/>
              <a:t>Un-covenanted</a:t>
            </a:r>
          </a:p>
          <a:p>
            <a:r>
              <a:rPr lang="en-US" dirty="0" smtClean="0"/>
              <a:t>Beginning of Civil Services</a:t>
            </a:r>
          </a:p>
          <a:p>
            <a:pPr lvl="1"/>
            <a:r>
              <a:rPr lang="en-US" dirty="0" smtClean="0"/>
              <a:t>Hastings took steps to separate the commercial and administrative activities of the company</a:t>
            </a:r>
          </a:p>
          <a:p>
            <a:pPr lvl="1"/>
            <a:r>
              <a:rPr lang="en-US" dirty="0" smtClean="0"/>
              <a:t>Gave large powers to the covenanted civil servants</a:t>
            </a:r>
          </a:p>
          <a:p>
            <a:pPr lvl="1"/>
            <a:r>
              <a:rPr lang="en-US" dirty="0" smtClean="0"/>
              <a:t>Mixed system of administration</a:t>
            </a:r>
          </a:p>
          <a:p>
            <a:pPr lvl="2"/>
            <a:r>
              <a:rPr lang="en-US" dirty="0" smtClean="0"/>
              <a:t>Both Europeans and Indians in the CS</a:t>
            </a:r>
          </a:p>
          <a:p>
            <a:pPr lvl="2"/>
            <a:r>
              <a:rPr lang="en-US" dirty="0" smtClean="0"/>
              <a:t>Though Europeans were at higher posts.</a:t>
            </a:r>
          </a:p>
          <a:p>
            <a:pPr lvl="1"/>
            <a:endParaRPr lang="en-IN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Europeanisation</a:t>
            </a:r>
            <a:r>
              <a:rPr lang="en-US" dirty="0" smtClean="0"/>
              <a:t> of Civil Services</a:t>
            </a:r>
          </a:p>
          <a:p>
            <a:pPr lvl="1"/>
            <a:r>
              <a:rPr lang="en-US" dirty="0" smtClean="0"/>
              <a:t>Cornwallis abandoned the system of mixed administration</a:t>
            </a:r>
          </a:p>
          <a:p>
            <a:pPr lvl="1"/>
            <a:r>
              <a:rPr lang="en-US" dirty="0" smtClean="0"/>
              <a:t>Since he introduced rule of law and security of property (European concepts) he needed Europeans to man the administration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Organisation</a:t>
            </a:r>
            <a:r>
              <a:rPr lang="en-US" dirty="0" smtClean="0"/>
              <a:t> and Recruitment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Divided into two main classes</a:t>
            </a:r>
          </a:p>
          <a:p>
            <a:pPr lvl="1"/>
            <a:r>
              <a:rPr lang="en-US" dirty="0" smtClean="0"/>
              <a:t>Covenanted </a:t>
            </a:r>
          </a:p>
          <a:p>
            <a:pPr lvl="1"/>
            <a:r>
              <a:rPr lang="en-US" dirty="0" err="1" smtClean="0"/>
              <a:t>Uncovenanted</a:t>
            </a:r>
            <a:endParaRPr lang="en-US" dirty="0" smtClean="0"/>
          </a:p>
          <a:p>
            <a:pPr lvl="1"/>
            <a:r>
              <a:rPr lang="en-US" dirty="0" smtClean="0"/>
              <a:t>(After 1892 these were called ICS and Provincial CS respectively)</a:t>
            </a:r>
          </a:p>
          <a:p>
            <a:r>
              <a:rPr lang="en-US" dirty="0" smtClean="0"/>
              <a:t>ICS consisted of only that body of civil servants recruited according to provisions of the </a:t>
            </a:r>
            <a:r>
              <a:rPr lang="en-US" dirty="0" err="1" smtClean="0"/>
              <a:t>GoI</a:t>
            </a:r>
            <a:r>
              <a:rPr lang="en-US" dirty="0" smtClean="0"/>
              <a:t> Act, 1858 and for whom certain posts were reserved</a:t>
            </a:r>
          </a:p>
          <a:p>
            <a:r>
              <a:rPr lang="en-US" dirty="0" smtClean="0"/>
              <a:t>Later other methods besides open competition were also used</a:t>
            </a:r>
          </a:p>
          <a:p>
            <a:r>
              <a:rPr lang="en-US" dirty="0" smtClean="0"/>
              <a:t>Between 1858 and 1919 recruitment to the ICS was made chiefly by open competition held in London</a:t>
            </a:r>
            <a:endParaRPr lang="en-IN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Act of 1833 made two major changes regarding recruitment</a:t>
            </a:r>
          </a:p>
          <a:p>
            <a:pPr lvl="1"/>
            <a:r>
              <a:rPr lang="en-US" dirty="0" smtClean="0"/>
              <a:t>Cornwallis’ policy of excluding Indians was repudiated</a:t>
            </a:r>
          </a:p>
          <a:p>
            <a:pPr lvl="1"/>
            <a:r>
              <a:rPr lang="en-US" dirty="0" smtClean="0"/>
              <a:t>The policy of combining nomination with examination was adopted (early it was mostly nomination)</a:t>
            </a:r>
          </a:p>
          <a:p>
            <a:r>
              <a:rPr lang="en-US" dirty="0" smtClean="0"/>
              <a:t>Act of 1853</a:t>
            </a:r>
          </a:p>
          <a:p>
            <a:pPr lvl="1"/>
            <a:r>
              <a:rPr lang="en-US" dirty="0" smtClean="0"/>
              <a:t>Removed the provision of nomination to the covenanted CS</a:t>
            </a:r>
          </a:p>
          <a:p>
            <a:pPr lvl="1"/>
            <a:r>
              <a:rPr lang="en-US" dirty="0" smtClean="0"/>
              <a:t>All recruitment hence was to be through an open competition</a:t>
            </a:r>
          </a:p>
          <a:p>
            <a:r>
              <a:rPr lang="en-US" dirty="0" smtClean="0"/>
              <a:t>First competitive exam held in 1855</a:t>
            </a:r>
          </a:p>
          <a:p>
            <a:r>
              <a:rPr lang="en-US" dirty="0" smtClean="0"/>
              <a:t>First Indian civil servant: </a:t>
            </a:r>
            <a:r>
              <a:rPr lang="en-US" dirty="0" err="1" smtClean="0"/>
              <a:t>Satyendra</a:t>
            </a:r>
            <a:r>
              <a:rPr lang="en-US" dirty="0" smtClean="0"/>
              <a:t> </a:t>
            </a:r>
            <a:r>
              <a:rPr lang="en-US" dirty="0" err="1" smtClean="0"/>
              <a:t>Nath</a:t>
            </a:r>
            <a:r>
              <a:rPr lang="en-US" dirty="0" smtClean="0"/>
              <a:t> Tagore (1864)</a:t>
            </a:r>
            <a:endParaRPr lang="en-IN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Statutory Civil Service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Instituted in 1879 by Lord Lytton</a:t>
            </a:r>
          </a:p>
          <a:p>
            <a:pPr lvl="1"/>
            <a:r>
              <a:rPr lang="en-US" dirty="0" smtClean="0"/>
              <a:t>Was a device to appease educated Indian who were agitating for employment in the covenanted civil service</a:t>
            </a:r>
          </a:p>
          <a:p>
            <a:pPr lvl="1"/>
            <a:r>
              <a:rPr lang="en-US" dirty="0" smtClean="0"/>
              <a:t>Appointments were generally confined to young men of ‘good family’ and social position possessing fair abilities and education</a:t>
            </a:r>
            <a:endParaRPr lang="en-IN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Indian Civil Service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1892, the two services rechristened as</a:t>
            </a:r>
          </a:p>
          <a:p>
            <a:pPr lvl="1"/>
            <a:r>
              <a:rPr lang="en-US" dirty="0" smtClean="0"/>
              <a:t>Indian Civil Service</a:t>
            </a:r>
          </a:p>
          <a:p>
            <a:pPr lvl="1"/>
            <a:r>
              <a:rPr lang="en-US" dirty="0" smtClean="0"/>
              <a:t>Provincial Civil Service</a:t>
            </a:r>
          </a:p>
          <a:p>
            <a:r>
              <a:rPr lang="en-US" dirty="0" smtClean="0"/>
              <a:t>Macaulay Report: Led to the establishment of a merit based bureaucracy</a:t>
            </a:r>
          </a:p>
          <a:p>
            <a:r>
              <a:rPr lang="en-US" dirty="0" smtClean="0"/>
              <a:t>1858-1919</a:t>
            </a:r>
          </a:p>
          <a:p>
            <a:pPr lvl="1"/>
            <a:r>
              <a:rPr lang="en-US" dirty="0" smtClean="0"/>
              <a:t>Recruitment to ICS made on the basis of an open competitive examination which was held in London</a:t>
            </a:r>
          </a:p>
          <a:p>
            <a:pPr lvl="1"/>
            <a:r>
              <a:rPr lang="en-US" dirty="0" err="1" smtClean="0"/>
              <a:t>Emphasised</a:t>
            </a:r>
            <a:r>
              <a:rPr lang="en-US" dirty="0" smtClean="0"/>
              <a:t> that this be a service of men endowed with the best intellectual traditions, ideas and sentiments</a:t>
            </a:r>
          </a:p>
          <a:p>
            <a:pPr lvl="1"/>
            <a:r>
              <a:rPr lang="en-US" dirty="0" smtClean="0"/>
              <a:t>Macaulay’s ideas of recruitment lent support to the power elite theory of bureaucracy being the ruling class</a:t>
            </a:r>
          </a:p>
          <a:p>
            <a:r>
              <a:rPr lang="en-US" dirty="0" smtClean="0"/>
              <a:t>Idea of specific age limit for taking the exam evolved with Macaulay’s report</a:t>
            </a:r>
          </a:p>
          <a:p>
            <a:r>
              <a:rPr lang="en-US" dirty="0" smtClean="0"/>
              <a:t>By 1920, there were a total of five methods of entry into the higher civil service</a:t>
            </a:r>
          </a:p>
          <a:p>
            <a:r>
              <a:rPr lang="en-US" dirty="0" smtClean="0"/>
              <a:t>Competitive exam conducted by and independent agency</a:t>
            </a:r>
          </a:p>
          <a:p>
            <a:r>
              <a:rPr lang="en-US" dirty="0" smtClean="0"/>
              <a:t>Another substantial contribution was institutionalizing a training system</a:t>
            </a:r>
            <a:endParaRPr lang="en-IN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Indianisation</a:t>
            </a:r>
            <a:r>
              <a:rPr lang="en-US" dirty="0" smtClean="0"/>
              <a:t> of ICS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1870: Parliament passed an Act making provision for appointment of Indians to certain posts reserved for ICS</a:t>
            </a:r>
          </a:p>
          <a:p>
            <a:r>
              <a:rPr lang="en-US" dirty="0" smtClean="0"/>
              <a:t>This arrangement proved to be unsatisfactory and was abolished on the recommendation of the </a:t>
            </a:r>
            <a:r>
              <a:rPr lang="en-US" dirty="0" err="1" smtClean="0"/>
              <a:t>Aitchison</a:t>
            </a:r>
            <a:r>
              <a:rPr lang="en-US" dirty="0" smtClean="0"/>
              <a:t> Committee (1889)</a:t>
            </a:r>
          </a:p>
          <a:p>
            <a:r>
              <a:rPr lang="en-US" dirty="0" smtClean="0"/>
              <a:t>1877-79: Indian Association </a:t>
            </a:r>
            <a:r>
              <a:rPr lang="en-US" dirty="0" err="1" smtClean="0"/>
              <a:t>organised</a:t>
            </a:r>
            <a:r>
              <a:rPr lang="en-US" dirty="0" smtClean="0"/>
              <a:t> agitation on the civil services question</a:t>
            </a:r>
          </a:p>
          <a:p>
            <a:r>
              <a:rPr lang="en-US" dirty="0" smtClean="0"/>
              <a:t>This resulted in the creation of Statutory CS</a:t>
            </a:r>
          </a:p>
          <a:p>
            <a:r>
              <a:rPr lang="en-US" dirty="0" smtClean="0"/>
              <a:t>Congress also took up the issue</a:t>
            </a:r>
          </a:p>
          <a:p>
            <a:r>
              <a:rPr lang="en-US" dirty="0" smtClean="0"/>
              <a:t>Curzon’s </a:t>
            </a:r>
            <a:r>
              <a:rPr lang="en-US" dirty="0" err="1" smtClean="0"/>
              <a:t>govt</a:t>
            </a:r>
            <a:r>
              <a:rPr lang="en-US" dirty="0" smtClean="0"/>
              <a:t> reiterated the policy of English occupying the highest posts</a:t>
            </a:r>
          </a:p>
          <a:p>
            <a:r>
              <a:rPr lang="en-US" dirty="0" smtClean="0"/>
              <a:t>By 1913 only 5 pc of the ICS were Indians</a:t>
            </a:r>
            <a:endParaRPr lang="en-IN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1886: Public Service Commission</a:t>
            </a:r>
          </a:p>
          <a:p>
            <a:pPr lvl="1"/>
            <a:r>
              <a:rPr lang="en-US" dirty="0" smtClean="0"/>
              <a:t>Chair: Lord </a:t>
            </a:r>
            <a:r>
              <a:rPr lang="en-US" dirty="0" err="1" smtClean="0"/>
              <a:t>Aitchison</a:t>
            </a:r>
            <a:endParaRPr lang="en-US" dirty="0" smtClean="0"/>
          </a:p>
          <a:p>
            <a:pPr lvl="1"/>
            <a:r>
              <a:rPr lang="en-US" dirty="0" smtClean="0"/>
              <a:t>Upheld the recruitment policy of 1858</a:t>
            </a:r>
          </a:p>
          <a:p>
            <a:pPr lvl="1"/>
            <a:r>
              <a:rPr lang="en-US" dirty="0" smtClean="0"/>
              <a:t>Provincial and Indian CS</a:t>
            </a:r>
          </a:p>
          <a:p>
            <a:pPr lvl="1"/>
            <a:r>
              <a:rPr lang="en-US" dirty="0" smtClean="0"/>
              <a:t>Continuance of the London test was strongly defended</a:t>
            </a:r>
          </a:p>
          <a:p>
            <a:r>
              <a:rPr lang="en-US" dirty="0" smtClean="0"/>
              <a:t>Through the commission’s recommendations, a three tier structure was adopted</a:t>
            </a:r>
          </a:p>
          <a:p>
            <a:pPr lvl="1"/>
            <a:r>
              <a:rPr lang="en-US" dirty="0" smtClean="0"/>
              <a:t>ICS, PCS and Subordinate CS</a:t>
            </a:r>
          </a:p>
          <a:p>
            <a:pPr lvl="1"/>
            <a:r>
              <a:rPr lang="en-US" dirty="0" smtClean="0"/>
              <a:t>This structure continues to till date</a:t>
            </a:r>
          </a:p>
          <a:p>
            <a:pPr lvl="1"/>
            <a:r>
              <a:rPr lang="en-US" dirty="0" smtClean="0"/>
              <a:t>In a sense, the commission imparted finality to the public service structure</a:t>
            </a:r>
          </a:p>
          <a:p>
            <a:r>
              <a:rPr lang="en-US" dirty="0" smtClean="0"/>
              <a:t>1912: Royal Commission on Public Services in India</a:t>
            </a:r>
          </a:p>
          <a:p>
            <a:pPr lvl="1"/>
            <a:r>
              <a:rPr lang="en-US" dirty="0" smtClean="0"/>
              <a:t>Chair: Lord Islington</a:t>
            </a:r>
          </a:p>
          <a:p>
            <a:pPr lvl="1"/>
            <a:r>
              <a:rPr lang="en-US" dirty="0" smtClean="0"/>
              <a:t>Rejected the demand for simultaneous exam</a:t>
            </a:r>
          </a:p>
          <a:p>
            <a:pPr lvl="1"/>
            <a:r>
              <a:rPr lang="en-US" dirty="0" smtClean="0"/>
              <a:t>Recommended that recruitment to be made through two channels</a:t>
            </a:r>
          </a:p>
          <a:p>
            <a:pPr lvl="2"/>
            <a:r>
              <a:rPr lang="en-US" dirty="0" smtClean="0"/>
              <a:t>One in London open to all</a:t>
            </a:r>
          </a:p>
          <a:p>
            <a:pPr lvl="2"/>
            <a:r>
              <a:rPr lang="en-US" dirty="0" smtClean="0"/>
              <a:t>One in India open to statutory natives only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Regulating Act 1773</a:t>
            </a:r>
          </a:p>
          <a:p>
            <a:pPr lvl="1"/>
            <a:r>
              <a:rPr lang="en-US" dirty="0" smtClean="0"/>
              <a:t>Laid down the skeleton of the present governmental system in the country</a:t>
            </a:r>
          </a:p>
          <a:p>
            <a:pPr lvl="1"/>
            <a:r>
              <a:rPr lang="en-US" dirty="0" smtClean="0"/>
              <a:t>Gov Gen and council appointed in Bengal</a:t>
            </a:r>
          </a:p>
          <a:p>
            <a:pPr lvl="1"/>
            <a:r>
              <a:rPr lang="en-US" dirty="0" smtClean="0"/>
              <a:t>Provided that a Supreme Court of justice be established</a:t>
            </a:r>
          </a:p>
          <a:p>
            <a:r>
              <a:rPr lang="en-US" dirty="0" smtClean="0"/>
              <a:t>Pitt’s India Act, 1784</a:t>
            </a:r>
          </a:p>
          <a:p>
            <a:pPr lvl="1"/>
            <a:r>
              <a:rPr lang="en-US" dirty="0" smtClean="0"/>
              <a:t>Board of Control established in England</a:t>
            </a:r>
          </a:p>
          <a:p>
            <a:pPr lvl="1"/>
            <a:r>
              <a:rPr lang="en-US" dirty="0" smtClean="0"/>
              <a:t>The Court of Directors was retained but was subjected to the authority of the Board of Control</a:t>
            </a:r>
          </a:p>
          <a:p>
            <a:pPr lvl="1"/>
            <a:r>
              <a:rPr lang="en-US" dirty="0" err="1" smtClean="0"/>
              <a:t>BoC</a:t>
            </a:r>
            <a:r>
              <a:rPr lang="en-US" dirty="0" smtClean="0"/>
              <a:t> became the real ruling authority over India</a:t>
            </a:r>
          </a:p>
          <a:p>
            <a:pPr lvl="1"/>
            <a:r>
              <a:rPr lang="en-US" dirty="0" smtClean="0"/>
              <a:t>Gov Gen was given more effective power over the council</a:t>
            </a:r>
          </a:p>
          <a:p>
            <a:pPr lvl="1"/>
            <a:r>
              <a:rPr lang="en-US" dirty="0" smtClean="0"/>
              <a:t>Positives</a:t>
            </a:r>
          </a:p>
          <a:p>
            <a:pPr lvl="2"/>
            <a:r>
              <a:rPr lang="en-US" dirty="0" smtClean="0"/>
              <a:t>After years of irresponsible administration, Act was a measure to </a:t>
            </a:r>
            <a:r>
              <a:rPr lang="en-US" dirty="0" err="1" smtClean="0"/>
              <a:t>rationalise</a:t>
            </a:r>
            <a:r>
              <a:rPr lang="en-US" dirty="0" smtClean="0"/>
              <a:t> the system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Creation of a provincial civil service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recommendation of the </a:t>
            </a:r>
            <a:r>
              <a:rPr lang="en-US" dirty="0" err="1" smtClean="0"/>
              <a:t>Aitchison</a:t>
            </a:r>
            <a:r>
              <a:rPr lang="en-US" dirty="0" smtClean="0"/>
              <a:t> Commission the following changes were made</a:t>
            </a:r>
          </a:p>
          <a:p>
            <a:pPr lvl="1"/>
            <a:r>
              <a:rPr lang="en-US" dirty="0" smtClean="0"/>
              <a:t>Covenanted CS renamed as Indian Civil Service</a:t>
            </a:r>
          </a:p>
          <a:p>
            <a:pPr lvl="1"/>
            <a:r>
              <a:rPr lang="en-US" dirty="0" err="1" smtClean="0"/>
              <a:t>Uncovenanted</a:t>
            </a:r>
            <a:r>
              <a:rPr lang="en-US" dirty="0" smtClean="0"/>
              <a:t> CS renamed as Provincial CS</a:t>
            </a:r>
          </a:p>
          <a:p>
            <a:r>
              <a:rPr lang="en-US" dirty="0" smtClean="0"/>
              <a:t>An element of reservation existed in PCS to provide representation to different classes 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Secretariat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Portfolio System (1858)</a:t>
            </a:r>
          </a:p>
          <a:p>
            <a:r>
              <a:rPr lang="en-US" dirty="0" smtClean="0"/>
              <a:t>Staffing</a:t>
            </a:r>
          </a:p>
          <a:p>
            <a:pPr lvl="1"/>
            <a:r>
              <a:rPr lang="en-US" dirty="0" smtClean="0"/>
              <a:t>Central pool for drawing manpower</a:t>
            </a:r>
          </a:p>
          <a:p>
            <a:pPr lvl="1"/>
            <a:r>
              <a:rPr lang="en-US" dirty="0" smtClean="0"/>
              <a:t>Recruitment to the upper division of the secretariat made through direct appointments</a:t>
            </a:r>
          </a:p>
          <a:p>
            <a:pPr lvl="1"/>
            <a:r>
              <a:rPr lang="en-US" dirty="0" smtClean="0"/>
              <a:t>1937: Maxwell committee recommended that the ministerial staff should be divided into two main grades – assistants and clerks</a:t>
            </a:r>
          </a:p>
          <a:p>
            <a:r>
              <a:rPr lang="en-US" dirty="0" smtClean="0"/>
              <a:t>Features of the secretariat system</a:t>
            </a:r>
          </a:p>
          <a:p>
            <a:pPr lvl="1"/>
            <a:r>
              <a:rPr lang="en-US" dirty="0" smtClean="0"/>
              <a:t>Reliance on precedents</a:t>
            </a:r>
          </a:p>
          <a:p>
            <a:pPr lvl="1"/>
            <a:r>
              <a:rPr lang="en-US" dirty="0" smtClean="0"/>
              <a:t>Incapacity of the lower grades of officials to share responsibility </a:t>
            </a:r>
          </a:p>
          <a:p>
            <a:pPr lvl="1"/>
            <a:r>
              <a:rPr lang="en-US" dirty="0" smtClean="0"/>
              <a:t>Practice of excessive record keeping and noting</a:t>
            </a:r>
            <a:endParaRPr lang="en-IN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Secretariat Reforms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Secretariat Procedure Committee, 1919</a:t>
            </a:r>
          </a:p>
          <a:p>
            <a:pPr lvl="1"/>
            <a:r>
              <a:rPr lang="en-US" dirty="0" smtClean="0"/>
              <a:t>Recommended a pyramidal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err="1" smtClean="0"/>
              <a:t>Lewellyn</a:t>
            </a:r>
            <a:r>
              <a:rPr lang="en-US" dirty="0" smtClean="0"/>
              <a:t> Smith Committee (1920)</a:t>
            </a:r>
          </a:p>
          <a:p>
            <a:pPr lvl="1"/>
            <a:r>
              <a:rPr lang="en-US" dirty="0" smtClean="0"/>
              <a:t>Recommended that tenure of the </a:t>
            </a:r>
            <a:r>
              <a:rPr lang="en-US" dirty="0" err="1" smtClean="0"/>
              <a:t>secys</a:t>
            </a:r>
            <a:r>
              <a:rPr lang="en-US" dirty="0" smtClean="0"/>
              <a:t> and </a:t>
            </a:r>
            <a:r>
              <a:rPr lang="en-US" dirty="0" err="1" smtClean="0"/>
              <a:t>dy</a:t>
            </a:r>
            <a:r>
              <a:rPr lang="en-US" dirty="0" smtClean="0"/>
              <a:t> </a:t>
            </a:r>
            <a:r>
              <a:rPr lang="en-US" dirty="0" err="1" smtClean="0"/>
              <a:t>secys</a:t>
            </a:r>
            <a:r>
              <a:rPr lang="en-US" dirty="0" smtClean="0"/>
              <a:t> be fixed to bring stability</a:t>
            </a:r>
          </a:p>
          <a:p>
            <a:r>
              <a:rPr lang="en-US" dirty="0" smtClean="0"/>
              <a:t>Secretariat Committee (Wheeler), 1935</a:t>
            </a:r>
          </a:p>
          <a:p>
            <a:pPr lvl="1"/>
            <a:r>
              <a:rPr lang="en-US" dirty="0" smtClean="0"/>
              <a:t>Studied the problem of delays in working</a:t>
            </a:r>
          </a:p>
          <a:p>
            <a:pPr lvl="1"/>
            <a:r>
              <a:rPr lang="en-US" dirty="0" smtClean="0"/>
              <a:t>Rec. practice of double </a:t>
            </a:r>
            <a:r>
              <a:rPr lang="en-US" dirty="0" err="1" smtClean="0"/>
              <a:t>notings</a:t>
            </a:r>
            <a:r>
              <a:rPr lang="en-US" dirty="0" smtClean="0"/>
              <a:t> to speed work</a:t>
            </a:r>
          </a:p>
          <a:p>
            <a:r>
              <a:rPr lang="en-US" dirty="0" err="1" smtClean="0"/>
              <a:t>Tottenham</a:t>
            </a:r>
            <a:r>
              <a:rPr lang="en-US" dirty="0" smtClean="0"/>
              <a:t> Committee (1945-46)</a:t>
            </a:r>
          </a:p>
          <a:p>
            <a:pPr lvl="1"/>
            <a:r>
              <a:rPr lang="en-US" dirty="0" smtClean="0"/>
              <a:t>Reported on the </a:t>
            </a:r>
            <a:r>
              <a:rPr lang="en-US" dirty="0" err="1" smtClean="0"/>
              <a:t>organisation</a:t>
            </a:r>
            <a:r>
              <a:rPr lang="en-US" dirty="0" smtClean="0"/>
              <a:t> of departments, the question of staffing and </a:t>
            </a:r>
            <a:r>
              <a:rPr lang="en-US" dirty="0" err="1" smtClean="0"/>
              <a:t>reorganisation</a:t>
            </a:r>
            <a:r>
              <a:rPr lang="en-US" dirty="0" smtClean="0"/>
              <a:t> of the entire secretariat system</a:t>
            </a:r>
            <a:endParaRPr lang="en-IN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Pay, promotions and transfers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Posts divided into superior and inferior categories. Pay depended on this.</a:t>
            </a:r>
          </a:p>
          <a:p>
            <a:r>
              <a:rPr lang="en-US" dirty="0" smtClean="0"/>
              <a:t>The system of promotion brought about an onslaught on the traditional-bound Indian society</a:t>
            </a:r>
          </a:p>
          <a:p>
            <a:pPr lvl="1"/>
            <a:r>
              <a:rPr lang="en-US" dirty="0" smtClean="0"/>
              <a:t>Promotion provided an element of social mobility, especially for the lower castes</a:t>
            </a:r>
          </a:p>
          <a:p>
            <a:r>
              <a:rPr lang="en-US" dirty="0" smtClean="0"/>
              <a:t>The frequency of transfers sapped the vitality of the British administration</a:t>
            </a:r>
            <a:endParaRPr lang="en-IN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Administration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After the revolt, a four tier structure was adopted</a:t>
            </a:r>
          </a:p>
          <a:p>
            <a:pPr lvl="1"/>
            <a:r>
              <a:rPr lang="en-US" dirty="0" smtClean="0"/>
              <a:t>District Administration</a:t>
            </a:r>
          </a:p>
          <a:p>
            <a:pPr lvl="1"/>
            <a:r>
              <a:rPr lang="en-US" dirty="0" smtClean="0"/>
              <a:t>Provincial Government</a:t>
            </a:r>
          </a:p>
          <a:p>
            <a:pPr lvl="1"/>
            <a:r>
              <a:rPr lang="en-US" dirty="0" smtClean="0"/>
              <a:t>Government of India</a:t>
            </a:r>
          </a:p>
          <a:p>
            <a:pPr lvl="1"/>
            <a:r>
              <a:rPr lang="en-US" dirty="0" smtClean="0"/>
              <a:t>Home Government</a:t>
            </a:r>
          </a:p>
          <a:p>
            <a:r>
              <a:rPr lang="en-US" dirty="0" smtClean="0"/>
              <a:t>The administrative links between these four tiers were provided by statures, rules and conventions</a:t>
            </a:r>
            <a:endParaRPr lang="en-IN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Administration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Permanent Settlement of Cornwallis</a:t>
            </a:r>
            <a:endParaRPr lang="en-IN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Administration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Initially the Accountant General of Fort William of Bengal controlled the finances</a:t>
            </a:r>
          </a:p>
          <a:p>
            <a:r>
              <a:rPr lang="en-US" dirty="0" smtClean="0"/>
              <a:t>From 1846, the </a:t>
            </a:r>
            <a:r>
              <a:rPr lang="en-US" dirty="0" err="1" smtClean="0"/>
              <a:t>Secy</a:t>
            </a:r>
            <a:r>
              <a:rPr lang="en-US" dirty="0" smtClean="0"/>
              <a:t> to the </a:t>
            </a:r>
            <a:r>
              <a:rPr lang="en-US" dirty="0" err="1" smtClean="0"/>
              <a:t>Govt</a:t>
            </a:r>
            <a:r>
              <a:rPr lang="en-US" dirty="0" smtClean="0"/>
              <a:t> of India in the Finance Dept was nominated the ex-officio Accountant General of India</a:t>
            </a:r>
          </a:p>
          <a:p>
            <a:r>
              <a:rPr lang="en-US" dirty="0" smtClean="0"/>
              <a:t>Creation of the general department of accounts in place of separate accounts for each presidency</a:t>
            </a:r>
          </a:p>
          <a:p>
            <a:r>
              <a:rPr lang="en-US" dirty="0" smtClean="0"/>
              <a:t>During Company rule, revenue came from</a:t>
            </a:r>
          </a:p>
          <a:p>
            <a:pPr lvl="1"/>
            <a:r>
              <a:rPr lang="en-US" dirty="0" smtClean="0"/>
              <a:t>Land and taxes on trade and personal property</a:t>
            </a:r>
          </a:p>
          <a:p>
            <a:r>
              <a:rPr lang="en-US" dirty="0" smtClean="0"/>
              <a:t>Expenditure</a:t>
            </a:r>
          </a:p>
          <a:p>
            <a:pPr lvl="1"/>
            <a:r>
              <a:rPr lang="en-US" dirty="0" smtClean="0"/>
              <a:t>Security or </a:t>
            </a:r>
            <a:r>
              <a:rPr lang="en-US" dirty="0" err="1" smtClean="0"/>
              <a:t>defence</a:t>
            </a:r>
            <a:endParaRPr lang="en-US" dirty="0" smtClean="0"/>
          </a:p>
          <a:p>
            <a:pPr lvl="1"/>
            <a:r>
              <a:rPr lang="en-US" dirty="0" smtClean="0"/>
              <a:t>Social and development services</a:t>
            </a:r>
          </a:p>
          <a:p>
            <a:r>
              <a:rPr lang="en-US" dirty="0" smtClean="0"/>
              <a:t>1860: The most important administrative innovation was the introduction of the budget </a:t>
            </a:r>
            <a:r>
              <a:rPr lang="en-US" dirty="0" err="1" smtClean="0"/>
              <a:t>sytem</a:t>
            </a:r>
            <a:endParaRPr lang="en-US" dirty="0" smtClean="0"/>
          </a:p>
          <a:p>
            <a:pPr lvl="1"/>
            <a:r>
              <a:rPr lang="en-US" dirty="0" smtClean="0"/>
              <a:t>Financial resources to be ascertained before the start of the year</a:t>
            </a:r>
          </a:p>
          <a:p>
            <a:r>
              <a:rPr lang="en-US" dirty="0" smtClean="0"/>
              <a:t>1860</a:t>
            </a:r>
          </a:p>
          <a:p>
            <a:pPr lvl="1"/>
            <a:r>
              <a:rPr lang="en-US" dirty="0" smtClean="0"/>
              <a:t>Central Revenue Department created</a:t>
            </a:r>
          </a:p>
          <a:p>
            <a:pPr lvl="1"/>
            <a:r>
              <a:rPr lang="en-US" dirty="0" smtClean="0"/>
              <a:t>Imperial Audit Department was set up</a:t>
            </a:r>
            <a:endParaRPr lang="en-IN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Creation of reform committees in the field of revenue </a:t>
            </a:r>
            <a:r>
              <a:rPr lang="en-US" dirty="0" err="1" smtClean="0"/>
              <a:t>administratiion</a:t>
            </a:r>
            <a:endParaRPr lang="en-US" dirty="0" smtClean="0"/>
          </a:p>
          <a:p>
            <a:pPr lvl="1"/>
            <a:r>
              <a:rPr lang="en-US" dirty="0" smtClean="0"/>
              <a:t>Resolution of 1860 provided for the creation of a Budget and Audit Committee</a:t>
            </a:r>
          </a:p>
          <a:p>
            <a:r>
              <a:rPr lang="en-US" dirty="0" smtClean="0"/>
              <a:t>Introduction of </a:t>
            </a:r>
            <a:r>
              <a:rPr lang="en-US" dirty="0" err="1" smtClean="0"/>
              <a:t>govt</a:t>
            </a:r>
            <a:r>
              <a:rPr lang="en-US" dirty="0" smtClean="0"/>
              <a:t> paper currency in 1860</a:t>
            </a:r>
            <a:endParaRPr lang="en-IN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Accountability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1772: Supervisors as collectors in district</a:t>
            </a:r>
          </a:p>
          <a:p>
            <a:r>
              <a:rPr lang="en-US" dirty="0" smtClean="0"/>
              <a:t>1781: Board of Revenue became the controlling authority for revenue purposes</a:t>
            </a:r>
          </a:p>
          <a:p>
            <a:r>
              <a:rPr lang="en-US" dirty="0" smtClean="0"/>
              <a:t>1829: Divisional commissioners appointed to supervise the collectors</a:t>
            </a:r>
          </a:p>
          <a:p>
            <a:r>
              <a:rPr lang="en-US" dirty="0" smtClean="0"/>
              <a:t>1919: C&amp;AG was made responsible to the central admin</a:t>
            </a:r>
          </a:p>
          <a:p>
            <a:r>
              <a:rPr lang="en-US" dirty="0" smtClean="0"/>
              <a:t>1922: Central Public Accounts Committee created</a:t>
            </a:r>
          </a:p>
          <a:p>
            <a:r>
              <a:rPr lang="en-US" dirty="0" smtClean="0"/>
              <a:t>1926: given power to inspect any government office of account</a:t>
            </a:r>
          </a:p>
          <a:p>
            <a:r>
              <a:rPr lang="en-US" dirty="0" smtClean="0"/>
              <a:t>1934: RBI established</a:t>
            </a:r>
            <a:endParaRPr lang="en-IN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Law and Order Administration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Foundations of the contemporary police administration laid during British rule</a:t>
            </a:r>
          </a:p>
          <a:p>
            <a:r>
              <a:rPr lang="en-US" dirty="0" smtClean="0"/>
              <a:t>Indian Police Act, 1861</a:t>
            </a:r>
          </a:p>
          <a:p>
            <a:r>
              <a:rPr lang="en-US" dirty="0" smtClean="0"/>
              <a:t>IGP head of state police. SP at district level.</a:t>
            </a:r>
          </a:p>
          <a:p>
            <a:r>
              <a:rPr lang="en-US" dirty="0" smtClean="0"/>
              <a:t>Subordinate police force consisted of the inspectors, head constables, </a:t>
            </a:r>
            <a:r>
              <a:rPr lang="en-US" dirty="0" err="1" smtClean="0"/>
              <a:t>sargeants</a:t>
            </a:r>
            <a:r>
              <a:rPr lang="en-US" dirty="0" smtClean="0"/>
              <a:t> and constables</a:t>
            </a:r>
          </a:p>
          <a:p>
            <a:r>
              <a:rPr lang="en-US" dirty="0" smtClean="0"/>
              <a:t>Prior to the Police Act, the magistrate was the head of the district police</a:t>
            </a:r>
          </a:p>
          <a:p>
            <a:r>
              <a:rPr lang="en-US" dirty="0" smtClean="0"/>
              <a:t>After 1861, magistrate ceased to be a direct police functionary but still had some control over police matters, in addition also retained judicial authority. </a:t>
            </a:r>
          </a:p>
          <a:p>
            <a:r>
              <a:rPr lang="en-US" dirty="0" smtClean="0"/>
              <a:t>Thus, DM now had powers over the district police as well over subordinate magistracy. Over </a:t>
            </a:r>
            <a:r>
              <a:rPr lang="en-US" dirty="0" err="1" smtClean="0"/>
              <a:t>centralisation</a:t>
            </a:r>
            <a:r>
              <a:rPr lang="en-US" dirty="0" smtClean="0"/>
              <a:t> of authority in one official paved the way for administrative despotism at the district level. 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www.arbindsingh.com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Hastings</a:t>
            </a:r>
          </a:p>
          <a:p>
            <a:pPr lvl="1"/>
            <a:r>
              <a:rPr lang="en-US" dirty="0" smtClean="0"/>
              <a:t>Civil service became structured</a:t>
            </a:r>
          </a:p>
          <a:p>
            <a:pPr lvl="1"/>
            <a:r>
              <a:rPr lang="en-US" dirty="0" smtClean="0"/>
              <a:t>Company became a </a:t>
            </a:r>
            <a:r>
              <a:rPr lang="en-US" dirty="0" err="1" smtClean="0"/>
              <a:t>govt</a:t>
            </a:r>
            <a:r>
              <a:rPr lang="en-US" dirty="0" smtClean="0"/>
              <a:t> and took up functions of revenue and maintenance of law and order. </a:t>
            </a:r>
          </a:p>
          <a:p>
            <a:pPr lvl="1"/>
            <a:r>
              <a:rPr lang="en-US" dirty="0" smtClean="0"/>
              <a:t>Establishment of the secretariat system</a:t>
            </a:r>
          </a:p>
          <a:p>
            <a:pPr lvl="1"/>
            <a:r>
              <a:rPr lang="en-US" dirty="0" smtClean="0"/>
              <a:t>The post of collector was introduced</a:t>
            </a:r>
          </a:p>
          <a:p>
            <a:pPr lvl="1"/>
            <a:r>
              <a:rPr lang="en-US" dirty="0" smtClean="0"/>
              <a:t>He laid the foundation on which Cornwallis built a super-structure</a:t>
            </a:r>
          </a:p>
          <a:p>
            <a:pPr lvl="1"/>
            <a:r>
              <a:rPr lang="en-US" dirty="0" smtClean="0"/>
              <a:t>Civil and Criminal courts established</a:t>
            </a:r>
          </a:p>
          <a:p>
            <a:pPr lvl="1"/>
            <a:r>
              <a:rPr lang="en-US" dirty="0" smtClean="0"/>
              <a:t>Supreme court</a:t>
            </a:r>
          </a:p>
          <a:p>
            <a:pPr lvl="1"/>
            <a:endParaRPr lang="en-US" dirty="0" smtClean="0"/>
          </a:p>
          <a:p>
            <a:pPr lvl="1"/>
            <a:endParaRPr lang="en-IN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Report of the Police Commission (1902-03)</a:t>
            </a:r>
          </a:p>
          <a:p>
            <a:pPr lvl="1"/>
            <a:r>
              <a:rPr lang="en-US" dirty="0" smtClean="0"/>
              <a:t>A European service to be recruited entirely in England</a:t>
            </a:r>
          </a:p>
          <a:p>
            <a:pPr lvl="1"/>
            <a:r>
              <a:rPr lang="en-US" dirty="0" smtClean="0"/>
              <a:t>A provincial service to be recruited entirely in India</a:t>
            </a:r>
          </a:p>
          <a:p>
            <a:pPr lvl="1"/>
            <a:r>
              <a:rPr lang="en-US" dirty="0" smtClean="0"/>
              <a:t>Upper subordinate service consisting of inspectors and sub-inspectors</a:t>
            </a:r>
          </a:p>
          <a:p>
            <a:pPr lvl="1"/>
            <a:r>
              <a:rPr lang="en-US" dirty="0" smtClean="0"/>
              <a:t>Lower subordinate service comprising head constables and constables</a:t>
            </a:r>
          </a:p>
          <a:p>
            <a:r>
              <a:rPr lang="en-US" dirty="0" smtClean="0"/>
              <a:t>A province to be divided into ranges</a:t>
            </a:r>
          </a:p>
          <a:p>
            <a:r>
              <a:rPr lang="en-US" dirty="0" smtClean="0"/>
              <a:t>IPC, 1960, </a:t>
            </a:r>
            <a:r>
              <a:rPr lang="en-US" dirty="0" err="1" smtClean="0"/>
              <a:t>CrPC</a:t>
            </a:r>
            <a:r>
              <a:rPr lang="en-US" dirty="0" smtClean="0"/>
              <a:t>, 1861, Indian Evidence Act etc constituted the legal framework of criminal justice administration that helped the police system to exercise its functions effectively</a:t>
            </a:r>
            <a:endParaRPr lang="en-IN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Judicial Administration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Hastings </a:t>
            </a:r>
            <a:r>
              <a:rPr lang="en-US" dirty="0" err="1" smtClean="0"/>
              <a:t>organised</a:t>
            </a:r>
            <a:r>
              <a:rPr lang="en-US" dirty="0" smtClean="0"/>
              <a:t> two courts in each district</a:t>
            </a:r>
          </a:p>
          <a:p>
            <a:pPr lvl="1"/>
            <a:r>
              <a:rPr lang="en-US" dirty="0" smtClean="0"/>
              <a:t>Exercising civil and criminal jurisdiction</a:t>
            </a:r>
          </a:p>
          <a:p>
            <a:r>
              <a:rPr lang="en-US" dirty="0" smtClean="0"/>
              <a:t>Cornwallis introduced the separation of power between executive and judiciary</a:t>
            </a:r>
          </a:p>
          <a:p>
            <a:pPr lvl="1"/>
            <a:r>
              <a:rPr lang="en-US" dirty="0" smtClean="0"/>
              <a:t>Cornwallis code of 1793 took away the judicial powers of the Collector. </a:t>
            </a:r>
          </a:p>
          <a:p>
            <a:pPr lvl="1"/>
            <a:r>
              <a:rPr lang="en-US" dirty="0" smtClean="0"/>
              <a:t>Laid the foundation of independent judiciary</a:t>
            </a:r>
          </a:p>
          <a:p>
            <a:r>
              <a:rPr lang="en-US" dirty="0" smtClean="0"/>
              <a:t>Code provided for a three tier system</a:t>
            </a:r>
          </a:p>
          <a:p>
            <a:pPr lvl="1"/>
            <a:r>
              <a:rPr lang="en-US" dirty="0" smtClean="0"/>
              <a:t>European judges with the </a:t>
            </a:r>
            <a:r>
              <a:rPr lang="en-US" dirty="0" err="1" smtClean="0"/>
              <a:t>zilla</a:t>
            </a:r>
            <a:r>
              <a:rPr lang="en-US" dirty="0" smtClean="0"/>
              <a:t> and city courts at the bottom</a:t>
            </a:r>
          </a:p>
          <a:p>
            <a:pPr lvl="1"/>
            <a:r>
              <a:rPr lang="en-US" dirty="0" smtClean="0"/>
              <a:t>Four Provincial court of appeal at the middle level</a:t>
            </a:r>
          </a:p>
          <a:p>
            <a:pPr lvl="1"/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Diwani</a:t>
            </a:r>
            <a:r>
              <a:rPr lang="en-US" dirty="0" smtClean="0"/>
              <a:t> and </a:t>
            </a:r>
            <a:r>
              <a:rPr lang="en-US" dirty="0" err="1" smtClean="0"/>
              <a:t>Nizamat</a:t>
            </a:r>
            <a:r>
              <a:rPr lang="en-US" dirty="0" smtClean="0"/>
              <a:t> </a:t>
            </a:r>
            <a:r>
              <a:rPr lang="en-US" dirty="0" err="1" smtClean="0"/>
              <a:t>Adalat</a:t>
            </a:r>
            <a:r>
              <a:rPr lang="en-US" dirty="0" smtClean="0"/>
              <a:t> at the top. Besides, Privy Council at the top</a:t>
            </a:r>
          </a:p>
          <a:p>
            <a:r>
              <a:rPr lang="en-US" dirty="0" smtClean="0"/>
              <a:t>Criminal justice was in the hands of the four provincial courts</a:t>
            </a:r>
          </a:p>
          <a:p>
            <a:pPr lvl="1"/>
            <a:r>
              <a:rPr lang="en-US" dirty="0" smtClean="0"/>
              <a:t>Called Circuit Courts</a:t>
            </a:r>
          </a:p>
          <a:p>
            <a:pPr lvl="1"/>
            <a:r>
              <a:rPr lang="en-US" dirty="0" smtClean="0"/>
              <a:t>At the top was the </a:t>
            </a:r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Nizamat</a:t>
            </a:r>
            <a:r>
              <a:rPr lang="en-US" dirty="0" smtClean="0"/>
              <a:t> </a:t>
            </a:r>
            <a:r>
              <a:rPr lang="en-US" dirty="0" err="1" smtClean="0"/>
              <a:t>adalat</a:t>
            </a:r>
            <a:r>
              <a:rPr lang="en-US" dirty="0" smtClean="0"/>
              <a:t> to hear appeals from the Circuit Courts</a:t>
            </a:r>
          </a:p>
          <a:p>
            <a:r>
              <a:rPr lang="en-US" dirty="0" smtClean="0"/>
              <a:t>Holt Mackenzie</a:t>
            </a:r>
          </a:p>
          <a:p>
            <a:pPr lvl="1"/>
            <a:r>
              <a:rPr lang="en-US" dirty="0" smtClean="0"/>
              <a:t>Removed the intermediate tier as it slowed down the process</a:t>
            </a:r>
          </a:p>
          <a:p>
            <a:pPr lvl="1"/>
            <a:r>
              <a:rPr lang="en-US" dirty="0" smtClean="0"/>
              <a:t>Recommended that primary jurisdiction in all cases, except a few, be vested in Indians</a:t>
            </a:r>
            <a:endParaRPr lang="en-IN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Judicial Administration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Judicial admin created perpetual problems</a:t>
            </a:r>
          </a:p>
          <a:p>
            <a:pPr lvl="1"/>
            <a:r>
              <a:rPr lang="en-US" dirty="0" smtClean="0"/>
              <a:t>People did not know the laws of the rulers</a:t>
            </a:r>
          </a:p>
          <a:p>
            <a:pPr lvl="1"/>
            <a:r>
              <a:rPr lang="en-US" dirty="0" smtClean="0"/>
              <a:t>Rulers did not know the traditions of the people</a:t>
            </a:r>
          </a:p>
          <a:p>
            <a:r>
              <a:rPr lang="en-US" dirty="0" smtClean="0"/>
              <a:t>Bentinck introduced major reforms to improve the situation</a:t>
            </a:r>
          </a:p>
          <a:p>
            <a:pPr lvl="1"/>
            <a:r>
              <a:rPr lang="en-US" dirty="0" smtClean="0"/>
              <a:t>The district judges of Cornwallis’ creation had to surrender their </a:t>
            </a:r>
            <a:r>
              <a:rPr lang="en-US" dirty="0" err="1" smtClean="0"/>
              <a:t>magesterial</a:t>
            </a:r>
            <a:r>
              <a:rPr lang="en-US" dirty="0" smtClean="0"/>
              <a:t> powers to the district collectors</a:t>
            </a:r>
          </a:p>
          <a:p>
            <a:pPr lvl="1"/>
            <a:r>
              <a:rPr lang="en-US" dirty="0" smtClean="0"/>
              <a:t>Thus there emerged the district officer who was the DM, collector and the head of the police force</a:t>
            </a:r>
          </a:p>
          <a:p>
            <a:pPr lvl="1"/>
            <a:r>
              <a:rPr lang="en-US" dirty="0" smtClean="0"/>
              <a:t>DM of </a:t>
            </a:r>
            <a:r>
              <a:rPr lang="en-US" dirty="0" err="1" smtClean="0"/>
              <a:t>Bentick</a:t>
            </a:r>
            <a:r>
              <a:rPr lang="en-US" dirty="0" smtClean="0"/>
              <a:t> continued till the end of the British Administration</a:t>
            </a:r>
            <a:endParaRPr lang="en-IN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Self Government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1864: statutory recognition was granted to </a:t>
            </a:r>
            <a:r>
              <a:rPr lang="en-US" dirty="0" err="1" smtClean="0"/>
              <a:t>panchayats</a:t>
            </a:r>
            <a:r>
              <a:rPr lang="en-US" dirty="0" smtClean="0"/>
              <a:t> as petty courts in Bombay and Madras</a:t>
            </a:r>
          </a:p>
          <a:p>
            <a:r>
              <a:rPr lang="en-US" dirty="0" smtClean="0"/>
              <a:t>1870: Mayo included the </a:t>
            </a:r>
            <a:r>
              <a:rPr lang="en-US" dirty="0" err="1" smtClean="0"/>
              <a:t>panchayats</a:t>
            </a:r>
            <a:r>
              <a:rPr lang="en-US" dirty="0" smtClean="0"/>
              <a:t> in the management of funds devoted to education, public works etc</a:t>
            </a:r>
          </a:p>
          <a:p>
            <a:r>
              <a:rPr lang="en-US" dirty="0" smtClean="0"/>
              <a:t>Ripon</a:t>
            </a:r>
          </a:p>
          <a:p>
            <a:pPr lvl="1"/>
            <a:r>
              <a:rPr lang="en-US" dirty="0" smtClean="0"/>
              <a:t>1882: recommended the extension of the elected element in rural bodies, reduction in the size of the official element, an elected non-official as the chairman of rural bodies and financial </a:t>
            </a:r>
            <a:r>
              <a:rPr lang="en-US" dirty="0" err="1" smtClean="0"/>
              <a:t>decentralisation</a:t>
            </a:r>
            <a:endParaRPr lang="en-US" dirty="0" smtClean="0"/>
          </a:p>
          <a:p>
            <a:r>
              <a:rPr lang="en-US" dirty="0" err="1" smtClean="0"/>
              <a:t>Decentralisation</a:t>
            </a:r>
            <a:r>
              <a:rPr lang="en-US" dirty="0" smtClean="0"/>
              <a:t> Commission of 1909 recommended</a:t>
            </a:r>
          </a:p>
          <a:p>
            <a:pPr lvl="1"/>
            <a:r>
              <a:rPr lang="en-US" dirty="0" smtClean="0"/>
              <a:t>Three tier system</a:t>
            </a:r>
          </a:p>
          <a:p>
            <a:pPr lvl="1"/>
            <a:r>
              <a:rPr lang="en-US" dirty="0" smtClean="0"/>
              <a:t>Village </a:t>
            </a:r>
            <a:r>
              <a:rPr lang="en-US" dirty="0" err="1" smtClean="0"/>
              <a:t>Panchayat</a:t>
            </a:r>
            <a:endParaRPr lang="en-US" dirty="0" smtClean="0"/>
          </a:p>
          <a:p>
            <a:pPr lvl="1"/>
            <a:r>
              <a:rPr lang="en-US" dirty="0" smtClean="0"/>
              <a:t>Local </a:t>
            </a:r>
            <a:r>
              <a:rPr lang="en-US" dirty="0" err="1" smtClean="0"/>
              <a:t>tehsil</a:t>
            </a:r>
            <a:endParaRPr lang="en-US" dirty="0" smtClean="0"/>
          </a:p>
          <a:p>
            <a:pPr lvl="1"/>
            <a:r>
              <a:rPr lang="en-US" dirty="0" smtClean="0"/>
              <a:t>District board</a:t>
            </a:r>
          </a:p>
          <a:p>
            <a:r>
              <a:rPr lang="en-US" dirty="0" smtClean="0"/>
              <a:t>1919</a:t>
            </a:r>
          </a:p>
          <a:p>
            <a:pPr lvl="1"/>
            <a:r>
              <a:rPr lang="en-US" dirty="0" smtClean="0"/>
              <a:t>LSG became a provincial and  transferred subject under a responsible Indian minister</a:t>
            </a:r>
          </a:p>
          <a:p>
            <a:pPr lvl="1"/>
            <a:endParaRPr lang="en-IN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Indian Administration built on its British heritage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. All India services, recruitment, training, secretariat system, district admin, revenue admin, police system, fin admin</a:t>
            </a:r>
          </a:p>
          <a:p>
            <a:r>
              <a:rPr lang="en-US" dirty="0" smtClean="0"/>
              <a:t>Uniform system of administration</a:t>
            </a:r>
          </a:p>
          <a:p>
            <a:pPr lvl="1"/>
            <a:r>
              <a:rPr lang="en-US" dirty="0" smtClean="0"/>
              <a:t>The princely states had different systems of administration</a:t>
            </a:r>
          </a:p>
          <a:p>
            <a:r>
              <a:rPr lang="en-US" dirty="0" smtClean="0"/>
              <a:t>Their Acts and statutes are still in use</a:t>
            </a:r>
          </a:p>
          <a:p>
            <a:r>
              <a:rPr lang="en-US" dirty="0" smtClean="0"/>
              <a:t>Innovation and stuff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Cornwallis</a:t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Area administration</a:t>
            </a:r>
          </a:p>
          <a:p>
            <a:pPr lvl="1"/>
            <a:r>
              <a:rPr lang="en-US" dirty="0" smtClean="0"/>
              <a:t>Consolidated Indian districts into definite administrative units</a:t>
            </a:r>
          </a:p>
          <a:p>
            <a:pPr lvl="1"/>
            <a:r>
              <a:rPr lang="en-US" dirty="0" smtClean="0"/>
              <a:t>Each district placed under a magistrate and a collector</a:t>
            </a:r>
          </a:p>
          <a:p>
            <a:r>
              <a:rPr lang="en-US" dirty="0" smtClean="0"/>
              <a:t>Law and order</a:t>
            </a:r>
          </a:p>
          <a:p>
            <a:pPr lvl="1"/>
            <a:r>
              <a:rPr lang="en-US" dirty="0" smtClean="0"/>
              <a:t>Each district was divided into a number of police circles, or </a:t>
            </a:r>
            <a:r>
              <a:rPr lang="en-US" dirty="0" err="1" smtClean="0"/>
              <a:t>thanas</a:t>
            </a:r>
            <a:endParaRPr lang="en-US" dirty="0" smtClean="0"/>
          </a:p>
          <a:p>
            <a:r>
              <a:rPr lang="en-US" dirty="0" smtClean="0"/>
              <a:t>Judicial Administration</a:t>
            </a:r>
          </a:p>
          <a:p>
            <a:pPr lvl="1"/>
            <a:r>
              <a:rPr lang="en-US" dirty="0" smtClean="0"/>
              <a:t>Comprehensive system of justice</a:t>
            </a:r>
          </a:p>
          <a:p>
            <a:r>
              <a:rPr lang="en-US" dirty="0" smtClean="0"/>
              <a:t>Introduced highly liberal system of remuneration</a:t>
            </a:r>
          </a:p>
          <a:p>
            <a:r>
              <a:rPr lang="en-US" dirty="0" smtClean="0"/>
              <a:t>Efforts to remove patronage and see that all important offices are held by covenanted CS</a:t>
            </a:r>
          </a:p>
          <a:p>
            <a:r>
              <a:rPr lang="en-US" dirty="0" smtClean="0"/>
              <a:t>Cornwallis Code: concerned with correctives against the abuse of power by the officials</a:t>
            </a:r>
          </a:p>
          <a:p>
            <a:r>
              <a:rPr lang="en-US" dirty="0" smtClean="0"/>
              <a:t>Separated customs from the revenue department</a:t>
            </a:r>
          </a:p>
          <a:p>
            <a:r>
              <a:rPr lang="en-US" dirty="0" smtClean="0"/>
              <a:t>Permanent Settlement</a:t>
            </a:r>
          </a:p>
          <a:p>
            <a:r>
              <a:rPr lang="en-US" dirty="0" smtClean="0"/>
              <a:t>Boards were set up for administration: board of trade, board of revenue, military board and medical board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Cornwallis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Positives</a:t>
            </a:r>
          </a:p>
          <a:p>
            <a:pPr lvl="1"/>
            <a:r>
              <a:rPr lang="en-US" dirty="0" smtClean="0"/>
              <a:t>Introduced into the </a:t>
            </a:r>
            <a:r>
              <a:rPr lang="en-US" dirty="0" err="1" smtClean="0"/>
              <a:t>organisation</a:t>
            </a:r>
            <a:r>
              <a:rPr lang="en-US" dirty="0" smtClean="0"/>
              <a:t> of civil service a definitive, legal and rational principle, expressed in the separation of revenue and judicial functions</a:t>
            </a:r>
          </a:p>
          <a:p>
            <a:pPr lvl="1"/>
            <a:r>
              <a:rPr lang="en-US" dirty="0" smtClean="0"/>
              <a:t>Cornwallis Code</a:t>
            </a:r>
          </a:p>
          <a:p>
            <a:pPr lvl="2"/>
            <a:r>
              <a:rPr lang="en-US" dirty="0" smtClean="0"/>
              <a:t>Defined the powers of civil servants in each capacity, with fixed salaries assigned according to the degree of responsibility</a:t>
            </a:r>
          </a:p>
          <a:p>
            <a:r>
              <a:rPr lang="en-US" dirty="0" smtClean="0"/>
              <a:t>Drawback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Europeanisation</a:t>
            </a:r>
            <a:r>
              <a:rPr lang="en-US" dirty="0" smtClean="0"/>
              <a:t> of Civil Service: his systematic effort to exclude Indians from taking part in the administration</a:t>
            </a:r>
          </a:p>
          <a:p>
            <a:pPr lvl="1"/>
            <a:r>
              <a:rPr lang="en-US" dirty="0" smtClean="0"/>
              <a:t>Could not give India a modern code of law</a:t>
            </a:r>
          </a:p>
          <a:p>
            <a:r>
              <a:rPr lang="en-US" dirty="0" smtClean="0"/>
              <a:t>Conclusion</a:t>
            </a:r>
          </a:p>
          <a:p>
            <a:pPr lvl="1"/>
            <a:r>
              <a:rPr lang="en-US" dirty="0" smtClean="0"/>
              <a:t>Cornwallis created certain basic conditions for the growth of bureaucratization</a:t>
            </a:r>
          </a:p>
          <a:p>
            <a:pPr lvl="1"/>
            <a:r>
              <a:rPr lang="en-US" dirty="0" smtClean="0"/>
              <a:t>Apart from consolidating the foundations of state authority, he brought corporate, legal and professional concepts into bear upon the </a:t>
            </a:r>
            <a:r>
              <a:rPr lang="en-US" dirty="0" err="1" smtClean="0"/>
              <a:t>organisation</a:t>
            </a:r>
            <a:r>
              <a:rPr lang="en-US" dirty="0" smtClean="0"/>
              <a:t> of his administrative staff</a:t>
            </a:r>
          </a:p>
          <a:p>
            <a:pPr lvl="1"/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Wellesley</a:t>
            </a:r>
          </a:p>
          <a:p>
            <a:pPr lvl="1"/>
            <a:r>
              <a:rPr lang="en-US" dirty="0" smtClean="0"/>
              <a:t>Contribution in the field of training: Fort William College in Calcutta in 1800. (abolished in 1802). </a:t>
            </a:r>
          </a:p>
          <a:p>
            <a:pPr lvl="1"/>
            <a:r>
              <a:rPr lang="en-US" dirty="0" smtClean="0"/>
              <a:t>Hartford Castle (1806): the qualification of candidates was tested by a written and an oral examination</a:t>
            </a:r>
          </a:p>
          <a:p>
            <a:r>
              <a:rPr lang="en-US" dirty="0" smtClean="0"/>
              <a:t>Bentinck: evolved the modern concept of district magistrate</a:t>
            </a:r>
          </a:p>
          <a:p>
            <a:r>
              <a:rPr lang="en-US" dirty="0" smtClean="0"/>
              <a:t>Charter Act of 1833</a:t>
            </a:r>
          </a:p>
          <a:p>
            <a:pPr lvl="1"/>
            <a:r>
              <a:rPr lang="en-US" dirty="0" err="1" smtClean="0"/>
              <a:t>Centralisation</a:t>
            </a:r>
            <a:r>
              <a:rPr lang="en-US" dirty="0" smtClean="0"/>
              <a:t> was the guiding principle</a:t>
            </a:r>
          </a:p>
          <a:p>
            <a:pPr lvl="1"/>
            <a:r>
              <a:rPr lang="en-US" dirty="0" smtClean="0"/>
              <a:t>Gov </a:t>
            </a:r>
            <a:r>
              <a:rPr lang="en-US" dirty="0" err="1" smtClean="0"/>
              <a:t>Gen’s</a:t>
            </a:r>
            <a:r>
              <a:rPr lang="en-US" dirty="0" smtClean="0"/>
              <a:t> council enlarged</a:t>
            </a:r>
          </a:p>
          <a:p>
            <a:pPr lvl="1"/>
            <a:r>
              <a:rPr lang="en-US" dirty="0" smtClean="0"/>
              <a:t>Presidency of Bengal divided into two parts: Bengal and Agra (nullified in 1835)</a:t>
            </a:r>
          </a:p>
          <a:p>
            <a:pPr lvl="1"/>
            <a:r>
              <a:rPr lang="en-US" dirty="0" smtClean="0"/>
              <a:t>Gov Gen of Bengal became Gov Gen of India</a:t>
            </a:r>
          </a:p>
          <a:p>
            <a:pPr lvl="1"/>
            <a:r>
              <a:rPr lang="en-US" dirty="0" smtClean="0"/>
              <a:t>The activities of the Company as a commercial body came to an end</a:t>
            </a:r>
          </a:p>
          <a:p>
            <a:pPr lvl="1"/>
            <a:r>
              <a:rPr lang="en-US" dirty="0" smtClean="0"/>
              <a:t>Mentioned that Indians should not be debarred from holding office under the company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Dalhousie</a:t>
            </a:r>
          </a:p>
          <a:p>
            <a:pPr lvl="1"/>
            <a:r>
              <a:rPr lang="en-US" dirty="0" smtClean="0"/>
              <a:t>Post and telegraph</a:t>
            </a:r>
          </a:p>
          <a:p>
            <a:pPr lvl="1"/>
            <a:r>
              <a:rPr lang="en-US" dirty="0" smtClean="0"/>
              <a:t>Public Works department</a:t>
            </a:r>
          </a:p>
          <a:p>
            <a:pPr lvl="1"/>
            <a:r>
              <a:rPr lang="en-US" dirty="0" smtClean="0"/>
              <a:t>Division of governmental functions into well-defined departments was yet another of his reforms</a:t>
            </a:r>
          </a:p>
          <a:p>
            <a:r>
              <a:rPr lang="en-US" dirty="0" smtClean="0"/>
              <a:t>Charter Act of 1853</a:t>
            </a:r>
          </a:p>
          <a:p>
            <a:pPr lvl="1"/>
            <a:r>
              <a:rPr lang="en-US" dirty="0" smtClean="0"/>
              <a:t>Introduced a system of open competition for recruitment</a:t>
            </a:r>
          </a:p>
          <a:p>
            <a:pPr lvl="1"/>
            <a:r>
              <a:rPr lang="en-US" dirty="0" smtClean="0"/>
              <a:t>Released the </a:t>
            </a:r>
            <a:r>
              <a:rPr lang="en-US" dirty="0" err="1" smtClean="0"/>
              <a:t>gov</a:t>
            </a:r>
            <a:r>
              <a:rPr lang="en-US" dirty="0" smtClean="0"/>
              <a:t> gen from direct involvement in the details of provincial administration</a:t>
            </a:r>
          </a:p>
          <a:p>
            <a:r>
              <a:rPr lang="en-US" dirty="0" smtClean="0"/>
              <a:t>Macaulay Committee Report, 1854</a:t>
            </a:r>
          </a:p>
          <a:p>
            <a:pPr lvl="1"/>
            <a:r>
              <a:rPr lang="en-US" dirty="0" smtClean="0"/>
              <a:t>Laid the foundations for administrative reforms in India</a:t>
            </a:r>
          </a:p>
          <a:p>
            <a:pPr lvl="1"/>
            <a:r>
              <a:rPr lang="en-US" dirty="0" smtClean="0"/>
              <a:t>Competitive recruitment and training</a:t>
            </a:r>
          </a:p>
          <a:p>
            <a:pPr lvl="1"/>
            <a:r>
              <a:rPr lang="en-US" dirty="0" smtClean="0"/>
              <a:t>Proposed a detailed scheme of the examination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www.arbindsingh.com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Public Administration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Consequences of the Company rule</a:t>
            </a:r>
          </a:p>
          <a:p>
            <a:pPr lvl="1"/>
            <a:r>
              <a:rPr lang="en-US" dirty="0" smtClean="0"/>
              <a:t>Decadence of the indigenous institution of self-government</a:t>
            </a:r>
          </a:p>
          <a:p>
            <a:pPr lvl="1"/>
            <a:r>
              <a:rPr lang="en-US" dirty="0" smtClean="0"/>
              <a:t>Provinces grouped arbitrarily</a:t>
            </a:r>
          </a:p>
          <a:p>
            <a:pPr lvl="1"/>
            <a:r>
              <a:rPr lang="en-US" dirty="0" smtClean="0"/>
              <a:t>Enormous growth in public taxation and expenditure</a:t>
            </a:r>
          </a:p>
          <a:p>
            <a:pPr lvl="1"/>
            <a:r>
              <a:rPr lang="en-US" dirty="0" smtClean="0"/>
              <a:t>Insufficient attention  to education, public health, irrigation</a:t>
            </a:r>
          </a:p>
          <a:p>
            <a:pPr lvl="1"/>
            <a:r>
              <a:rPr lang="en-US" dirty="0" smtClean="0"/>
              <a:t>Neglect of indigenous industry and agriculture -&gt; famines</a:t>
            </a:r>
          </a:p>
          <a:p>
            <a:pPr lvl="1"/>
            <a:r>
              <a:rPr lang="en-US" dirty="0" smtClean="0"/>
              <a:t>Excessive curbs on the political activities of the people</a:t>
            </a:r>
          </a:p>
          <a:p>
            <a:pPr lvl="1"/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3034</Words>
  <Application>Microsoft Office PowerPoint</Application>
  <PresentationFormat>On-screen Show (4:3)</PresentationFormat>
  <Paragraphs>390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www.arbindsingh.com  Imparting education to the world…</vt:lpstr>
      <vt:lpstr>Company Rule</vt:lpstr>
      <vt:lpstr>www.arbindsingh.com Public Administration </vt:lpstr>
      <vt:lpstr>www.arbindsingh.com Public Administration </vt:lpstr>
      <vt:lpstr>Cornwallis </vt:lpstr>
      <vt:lpstr>Cornwallis</vt:lpstr>
      <vt:lpstr>www.arbindsingh.com Public Administration </vt:lpstr>
      <vt:lpstr>www.arbindsingh.com Public Administration </vt:lpstr>
      <vt:lpstr>www.arbindsingh.com Public Administration </vt:lpstr>
      <vt:lpstr>www.arbindsingh.com Public Administration </vt:lpstr>
      <vt:lpstr>www.arbindsingh.com Public Administration </vt:lpstr>
      <vt:lpstr>www.arbindsingh.com Public Administration </vt:lpstr>
      <vt:lpstr>www.arbindsingh.com Public Administration </vt:lpstr>
      <vt:lpstr>www.arbindsingh.com Public Administration </vt:lpstr>
      <vt:lpstr>www.arbindsingh.com Public Administration </vt:lpstr>
      <vt:lpstr>www.arbindsingh.com Public Administration </vt:lpstr>
      <vt:lpstr>Bureaucracy</vt:lpstr>
      <vt:lpstr>Bureaucratic Development</vt:lpstr>
      <vt:lpstr>www.arbindsingh.com Public Administration </vt:lpstr>
      <vt:lpstr>www.arbindsingh.com Public Administration </vt:lpstr>
      <vt:lpstr>Indian Civil Services</vt:lpstr>
      <vt:lpstr>www.arbindsingh.com Public Administration </vt:lpstr>
      <vt:lpstr>www.arbindsingh.com Public Administration </vt:lpstr>
      <vt:lpstr>Organisation and Recruitment</vt:lpstr>
      <vt:lpstr>www.arbindsingh.com Public Administration </vt:lpstr>
      <vt:lpstr>Statutory Civil Service</vt:lpstr>
      <vt:lpstr>Indian Civil Service</vt:lpstr>
      <vt:lpstr>Indianisation of ICS</vt:lpstr>
      <vt:lpstr>www.arbindsingh.com Public Administration </vt:lpstr>
      <vt:lpstr>Creation of a provincial civil service</vt:lpstr>
      <vt:lpstr>Secretariat</vt:lpstr>
      <vt:lpstr>Secretariat Reforms</vt:lpstr>
      <vt:lpstr>Pay, promotions and transfers</vt:lpstr>
      <vt:lpstr>Area Administration</vt:lpstr>
      <vt:lpstr>Revenue Administration</vt:lpstr>
      <vt:lpstr>Financial Administration</vt:lpstr>
      <vt:lpstr>www.arbindsingh.com Public Administration </vt:lpstr>
      <vt:lpstr>Financial Accountability</vt:lpstr>
      <vt:lpstr>Law and Order Administration</vt:lpstr>
      <vt:lpstr>www.arbindsingh.com Public Administration </vt:lpstr>
      <vt:lpstr>Judicial Administration</vt:lpstr>
      <vt:lpstr>Judicial Administration</vt:lpstr>
      <vt:lpstr>Local Self Government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Neeraj</dc:creator>
  <cp:lastModifiedBy>Samsung</cp:lastModifiedBy>
  <cp:revision>102</cp:revision>
  <dcterms:created xsi:type="dcterms:W3CDTF">2006-08-16T00:00:00Z</dcterms:created>
  <dcterms:modified xsi:type="dcterms:W3CDTF">2012-07-29T17:48:47Z</dcterms:modified>
</cp:coreProperties>
</file>